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5"/>
  </p:notesMasterIdLst>
  <p:sldIdLst>
    <p:sldId id="266" r:id="rId2"/>
    <p:sldId id="281" r:id="rId3"/>
    <p:sldId id="301" r:id="rId4"/>
    <p:sldId id="287" r:id="rId5"/>
    <p:sldId id="289" r:id="rId6"/>
    <p:sldId id="292" r:id="rId7"/>
    <p:sldId id="293" r:id="rId8"/>
    <p:sldId id="290" r:id="rId9"/>
    <p:sldId id="294" r:id="rId10"/>
    <p:sldId id="277" r:id="rId11"/>
    <p:sldId id="270" r:id="rId12"/>
    <p:sldId id="284" r:id="rId13"/>
    <p:sldId id="283" r:id="rId14"/>
    <p:sldId id="285" r:id="rId15"/>
    <p:sldId id="258" r:id="rId16"/>
    <p:sldId id="297" r:id="rId17"/>
    <p:sldId id="298" r:id="rId18"/>
    <p:sldId id="291" r:id="rId19"/>
    <p:sldId id="286" r:id="rId20"/>
    <p:sldId id="274" r:id="rId21"/>
    <p:sldId id="280" r:id="rId22"/>
    <p:sldId id="279" r:id="rId23"/>
    <p:sldId id="29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2715" autoAdjust="0"/>
    <p:restoredTop sz="80947" autoAdjust="0"/>
  </p:normalViewPr>
  <p:slideViewPr>
    <p:cSldViewPr snapToGrid="0" snapToObjects="1">
      <p:cViewPr>
        <p:scale>
          <a:sx n="100" d="100"/>
          <a:sy n="100" d="100"/>
        </p:scale>
        <p:origin x="-1944" y="-6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FFAA9B-6769-2A4F-8038-8FD0E8ACC72B}" type="datetimeFigureOut">
              <a:rPr lang="en-US" smtClean="0"/>
              <a:pPr/>
              <a:t>7/22/15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42191-6DDC-D749-90FC-378C6EAE5F7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HOW MANY PEOPLE HAVE SOME KNOWLEDGE OF DNA FOR GENEALOGY?   For our presentation, some knowledge of some basic DNA terms would be helpful, but not necessary.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Unfortunately the handout on the website separated page 1 from pages 2-4.  We had difficulty finding it.  You will be able to find our presentation on the Jews of Frankfurt website.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Please keep in mind that Rachel and I are not rabbinical scholars, and will not be open to debating the veracity of the lineages in this presentation.  Our focus is on the DNA.   I started DNA testing my family members about 6 years ago, and Rachel began a few years earlier.  From the start both of us started to see though our DNA findings that perhaps we had unknown Rabbis in our family tree.  Rachel and I are still both in search of these distant rabbis in our own family tree.  My brother’s initial DNA findings led me to search for an offspring of the Weil der Stadt (14</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  and I was also curious about my WERTHEIM line.  At the same time Rachel was discovering that her husband’s Bacharch line might actually bear the genetic Y-DNA signature of another famous rabbinical line.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Several years ago both Rachel and I started a DNA Project called the Jews of Frankfurt because we hoped to identify the Y-DNA “signatures” of well-documented surname lines, many of which are rabbinic. We’ve focused on surnames that extend back farther in history than the typical eighteenth or nineteenth century surname adoptions by Jews in Europe. We’ll talk about how you might be able to ride the coattails of someone else’s long pedigree using DNA. In our Jews of Frankfurt DNA project we’ve helped lots of people do just that.</a:t>
            </a:r>
          </a:p>
          <a:p>
            <a:endParaRPr lang="en-US" dirty="0" smtClean="0"/>
          </a:p>
        </p:txBody>
      </p:sp>
      <p:sp>
        <p:nvSpPr>
          <p:cNvPr id="4" name="Slide Number Placeholder 3"/>
          <p:cNvSpPr>
            <a:spLocks noGrp="1"/>
          </p:cNvSpPr>
          <p:nvPr>
            <p:ph type="sldNum" sz="quarter" idx="10"/>
          </p:nvPr>
        </p:nvSpPr>
        <p:spPr/>
        <p:txBody>
          <a:bodyPr/>
          <a:lstStyle/>
          <a:p>
            <a:fld id="{26542191-6DDC-D749-90FC-378C6EAE5F7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 mentioned looking at the list for the Frankfurt project for possible matches.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What's so special about Frankfurt?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Frankfurt has been an important city and a crossroads for centuries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Many of the Frankfurt families have had surnames since the Middle Ages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Extremely old records are available in </a:t>
            </a:r>
            <a:r>
              <a:rPr lang="en-US" sz="1200" kern="1200" dirty="0" err="1" smtClean="0">
                <a:solidFill>
                  <a:schemeClr val="tx1"/>
                </a:solidFill>
                <a:latin typeface="+mn-lt"/>
                <a:ea typeface="+mn-ea"/>
                <a:cs typeface="+mn-cs"/>
              </a:rPr>
              <a:t>Ele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Toldot</a:t>
            </a:r>
            <a:r>
              <a:rPr lang="en-US" sz="1200" kern="1200" dirty="0" smtClean="0">
                <a:solidFill>
                  <a:schemeClr val="tx1"/>
                </a:solidFill>
                <a:latin typeface="+mn-lt"/>
                <a:ea typeface="+mn-ea"/>
                <a:cs typeface="+mn-cs"/>
              </a:rPr>
              <a:t>, a Collection of transcriptions of genealogical records of the Jewish Community of Frankfurt from 1241 – early 19th century done by </a:t>
            </a:r>
            <a:r>
              <a:rPr lang="en-US" sz="1200" kern="1200" dirty="0" err="1" smtClean="0">
                <a:solidFill>
                  <a:schemeClr val="tx1"/>
                </a:solidFill>
                <a:latin typeface="+mn-lt"/>
                <a:ea typeface="+mn-ea"/>
                <a:cs typeface="+mn-cs"/>
              </a:rPr>
              <a:t>Shlomo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Ettlinger</a:t>
            </a:r>
            <a:r>
              <a:rPr lang="en-US" sz="1200" kern="1200" dirty="0" smtClean="0">
                <a:solidFill>
                  <a:schemeClr val="tx1"/>
                </a:solidFill>
                <a:latin typeface="+mn-lt"/>
                <a:ea typeface="+mn-ea"/>
                <a:cs typeface="+mn-cs"/>
              </a:rPr>
              <a:t>. Search for it on the Leo </a:t>
            </a:r>
            <a:r>
              <a:rPr lang="en-US" sz="1200" kern="1200" dirty="0" err="1" smtClean="0">
                <a:solidFill>
                  <a:schemeClr val="tx1"/>
                </a:solidFill>
                <a:latin typeface="+mn-lt"/>
                <a:ea typeface="+mn-ea"/>
                <a:cs typeface="+mn-cs"/>
              </a:rPr>
              <a:t>Baeck</a:t>
            </a:r>
            <a:r>
              <a:rPr lang="en-US" sz="1200" kern="1200" dirty="0" smtClean="0">
                <a:solidFill>
                  <a:schemeClr val="tx1"/>
                </a:solidFill>
                <a:latin typeface="+mn-lt"/>
                <a:ea typeface="+mn-ea"/>
                <a:cs typeface="+mn-cs"/>
              </a:rPr>
              <a:t> Institute Website.</a:t>
            </a:r>
            <a:endParaRPr lang="en-US" dirty="0" smtClean="0"/>
          </a:p>
        </p:txBody>
      </p:sp>
      <p:sp>
        <p:nvSpPr>
          <p:cNvPr id="4" name="Slide Number Placeholder 3"/>
          <p:cNvSpPr>
            <a:spLocks noGrp="1"/>
          </p:cNvSpPr>
          <p:nvPr>
            <p:ph type="sldNum" sz="quarter" idx="10"/>
          </p:nvPr>
        </p:nvSpPr>
        <p:spPr/>
        <p:txBody>
          <a:bodyPr/>
          <a:lstStyle/>
          <a:p>
            <a:fld id="{26542191-6DDC-D749-90FC-378C6EAE5F7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list is also on our website.</a:t>
            </a:r>
            <a:endParaRPr lang="en-US" dirty="0" smtClean="0"/>
          </a:p>
        </p:txBody>
      </p:sp>
      <p:sp>
        <p:nvSpPr>
          <p:cNvPr id="4" name="Slide Number Placeholder 3"/>
          <p:cNvSpPr>
            <a:spLocks noGrp="1"/>
          </p:cNvSpPr>
          <p:nvPr>
            <p:ph type="sldNum" sz="quarter" idx="10"/>
          </p:nvPr>
        </p:nvSpPr>
        <p:spPr/>
        <p:txBody>
          <a:bodyPr/>
          <a:lstStyle/>
          <a:p>
            <a:fld id="{26542191-6DDC-D749-90FC-378C6EAE5F7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Getting back to surnames, there are some misconceptions about Jewish surnames. It's true that in most of Europe, governments mandated inherited surnames beginning in the late 18</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up into the late 19</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There were exceptions. Some famous rabbinical families adopted surnames much earlier than the rest of European Jews (some examples are LURIA,  WAHL/KATZENELLENBOGEN, and SPIRA) and in a few communities like Frankfurt, Jews of all walks of life used surnames early.  Sometimes they were kept only for a generation or two and then changed, but especially in Frankfurt these surnames often persisted, up to the present.</a:t>
            </a:r>
          </a:p>
          <a:p>
            <a:r>
              <a:rPr lang="en-US" sz="1200" kern="1200" dirty="0" smtClean="0">
                <a:solidFill>
                  <a:schemeClr val="tx1"/>
                </a:solidFill>
                <a:latin typeface="+mn-lt"/>
                <a:ea typeface="+mn-ea"/>
                <a:cs typeface="+mn-cs"/>
              </a:rPr>
              <a:t>Surnames in Frankfurt typically came from town of origin, name of house or occupation.</a:t>
            </a:r>
            <a:r>
              <a:rPr lang="en-US" dirty="0" smtClean="0"/>
              <a:t> </a:t>
            </a:r>
            <a:r>
              <a:rPr lang="en-US" sz="1200" kern="1200" dirty="0" smtClean="0">
                <a:solidFill>
                  <a:schemeClr val="tx1"/>
                </a:solidFill>
                <a:latin typeface="+mn-lt"/>
                <a:ea typeface="+mn-ea"/>
                <a:cs typeface="+mn-cs"/>
              </a:rPr>
              <a:t>, the great majority of European Ashkenazic Jews took their surnames during the period from the end of the 18th century to the middle of the 19th century.</a:t>
            </a:r>
            <a:endParaRPr lang="en-US" dirty="0"/>
          </a:p>
        </p:txBody>
      </p:sp>
      <p:sp>
        <p:nvSpPr>
          <p:cNvPr id="4" name="Slide Number Placeholder 3"/>
          <p:cNvSpPr>
            <a:spLocks noGrp="1"/>
          </p:cNvSpPr>
          <p:nvPr>
            <p:ph type="sldNum" sz="quarter" idx="10"/>
          </p:nvPr>
        </p:nvSpPr>
        <p:spPr/>
        <p:txBody>
          <a:bodyPr/>
          <a:lstStyle/>
          <a:p>
            <a:fld id="{26542191-6DDC-D749-90FC-378C6EAE5F7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Spelling was not consistent across time or locale until fairly recently. Y DNA has proven that Bacharach and </a:t>
            </a:r>
            <a:r>
              <a:rPr lang="en-US" sz="1200" kern="1200" dirty="0" err="1" smtClean="0">
                <a:solidFill>
                  <a:schemeClr val="tx1"/>
                </a:solidFill>
                <a:latin typeface="+mn-lt"/>
                <a:ea typeface="+mn-ea"/>
                <a:cs typeface="+mn-cs"/>
              </a:rPr>
              <a:t>Bachrach</a:t>
            </a:r>
            <a:r>
              <a:rPr lang="en-US" sz="1200" kern="1200" dirty="0" smtClean="0">
                <a:solidFill>
                  <a:schemeClr val="tx1"/>
                </a:solidFill>
                <a:latin typeface="+mn-lt"/>
                <a:ea typeface="+mn-ea"/>
                <a:cs typeface="+mn-cs"/>
              </a:rPr>
              <a:t> without the middle “A” are the same name.  Especially when you write a German name in Hebrew letters and then transliterate it back, variations can easily creep in.</a:t>
            </a:r>
            <a:r>
              <a:rPr lang="en-US" dirty="0" smtClean="0"/>
              <a:t> </a:t>
            </a:r>
            <a:endParaRPr lang="en-US" dirty="0"/>
          </a:p>
        </p:txBody>
      </p:sp>
      <p:sp>
        <p:nvSpPr>
          <p:cNvPr id="4" name="Slide Number Placeholder 3"/>
          <p:cNvSpPr>
            <a:spLocks noGrp="1"/>
          </p:cNvSpPr>
          <p:nvPr>
            <p:ph type="sldNum" sz="quarter" idx="10"/>
          </p:nvPr>
        </p:nvSpPr>
        <p:spPr/>
        <p:txBody>
          <a:bodyPr/>
          <a:lstStyle/>
          <a:p>
            <a:fld id="{26542191-6DDC-D749-90FC-378C6EAE5F7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Merchant and rabbinic families were much more mobile than you might think. Branches of many Frankfurt and Worms families like the </a:t>
            </a:r>
            <a:r>
              <a:rPr lang="en-US" sz="1200" kern="1200" dirty="0" err="1" smtClean="0">
                <a:solidFill>
                  <a:schemeClr val="tx1"/>
                </a:solidFill>
                <a:latin typeface="+mn-lt"/>
                <a:ea typeface="+mn-ea"/>
                <a:cs typeface="+mn-cs"/>
              </a:rPr>
              <a:t>Bacharachs</a:t>
            </a:r>
            <a:r>
              <a:rPr lang="en-US" sz="1200" kern="1200" dirty="0" smtClean="0">
                <a:solidFill>
                  <a:schemeClr val="tx1"/>
                </a:solidFill>
                <a:latin typeface="+mn-lt"/>
                <a:ea typeface="+mn-ea"/>
                <a:cs typeface="+mn-cs"/>
              </a:rPr>
              <a:t> were also in southern Germany near Augsburg, Vienna, Prague, and farther east. Don't discount the possibility of it being the same family until you see who your DNA matches.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6542191-6DDC-D749-90FC-378C6EAE5F7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15.  Shapiro Y-DNA Haplogroups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also am the administrator of the SHAPIRO DNA Project.  This project would be the one to join if your surname is SPIER, SPIRA, SPEYER, SHAPIRO, or any of the many variant spellings.  Keep in mind that spelling is only marginally important as all are variations of the same surname, as will soon become clear.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Unlike BACHARACH, my SHAPIRO are not all in the same haplogroup.  I have men from at least 12 distinct haplogroups.   You might think that just because they do not match each other they aren’t related.  However, those in red all have men who have rabbinical matches to men with pedigrees as far back as the 15</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  So they all may be able to find a path to rabbinical line.</a:t>
            </a:r>
          </a:p>
          <a:p>
            <a:r>
              <a:rPr lang="en-US" baseline="0" dirty="0" smtClean="0"/>
              <a:t>……………………………..</a:t>
            </a:r>
          </a:p>
          <a:p>
            <a:endParaRPr lang="en-US" baseline="0" dirty="0" smtClean="0"/>
          </a:p>
          <a:p>
            <a:r>
              <a:rPr lang="en-US" sz="1200" kern="1200" baseline="0" dirty="0" smtClean="0">
                <a:solidFill>
                  <a:schemeClr val="tx1"/>
                </a:solidFill>
                <a:latin typeface="+mn-lt"/>
                <a:ea typeface="+mn-ea"/>
                <a:cs typeface="+mn-cs"/>
              </a:rPr>
              <a:t>Haplogroup: A haplogroup is a major branch on either the maternal or paternal tree of humankind. Haplogroups are associated with early human migrations. Today these can associated with a geographic region or regions.</a:t>
            </a:r>
            <a:endParaRPr lang="en-US" dirty="0"/>
          </a:p>
        </p:txBody>
      </p:sp>
      <p:sp>
        <p:nvSpPr>
          <p:cNvPr id="4" name="Slide Number Placeholder 3"/>
          <p:cNvSpPr>
            <a:spLocks noGrp="1"/>
          </p:cNvSpPr>
          <p:nvPr>
            <p:ph type="sldNum" sz="quarter" idx="10"/>
          </p:nvPr>
        </p:nvSpPr>
        <p:spPr/>
        <p:txBody>
          <a:bodyPr/>
          <a:lstStyle/>
          <a:p>
            <a:fld id="{26542191-6DDC-D749-90FC-378C6EAE5F7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16.  Haplogroups off of the Spira Rabbinical Line  2:09</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quite a few places in the genealogy of the rabbinical Spira family where females married into other rabbinical lines.  However, perhaps because the Spira name was more prestigious, the family chose the surname of the female spouse.  This was very common.  Of course only one line will have the Y-DNA for the progenitor of the Spira line, but that doesn’t necessarily mean that if your name is a variation of Spira, that you aren’t related!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There are three  places where known female offspring passed along the SPIRA surname to offspring.  In the case of Hinda Speyer, I can guess that her male offspring will be “G” because KULP is a surname that comes off of the HEILBRONN family of Frankfurt, and we believe they are from haplogroup “G”.  I don’t know if any offspring of Miriam took the Spira name, but if they did, they might be E which I’ve been told by Chaim Luria is their haplogroup. Hava Spira as well passed along her father’s name and this line is quite well documented so there should be males who can tell us to which haplogroup they belong.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I’ve also added a few other lines that COULD be related, but there are may more that I just couldn’t fit and don’t have the time to discuss.  For example, we have a “Q” who is a close match to the OPPENHEIMERS.  Their oldest known ancestor was born ca 1430.  We also have a KAHANA-SHAPIRO who also are from a very prominent rabbinical line.  They can trace their line back to Rabbi Moses Aaron K-S b. ca 1630.  Their oral history also suggests much earlier roots and further research may reveal their connection.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Finally I have my “R” group which includes my 5</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cousin Jeremy SPEAR.  This is the group that I have identified as most likely to represent the Y-DNA of R. Samuel SPIRA of Speyer (b. ca 1345).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NOTES:</a:t>
            </a:r>
          </a:p>
          <a:p>
            <a:r>
              <a:rPr lang="en-US" sz="1200" kern="1200" baseline="0" dirty="0" smtClean="0">
                <a:solidFill>
                  <a:schemeClr val="tx1"/>
                </a:solidFill>
                <a:latin typeface="+mn-lt"/>
                <a:ea typeface="+mn-ea"/>
                <a:cs typeface="+mn-cs"/>
              </a:rPr>
              <a:t> We do know that the KAHANA SHAPIRA are J1.  I’m not certain of their connection, but I have some reason t suspect that their connection will be to a Rabbi Akiva ha Kohen who was an exhile from Spain in Salonika, Greece in the 14</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C.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G </a:t>
            </a:r>
            <a:r>
              <a:rPr lang="en-US" sz="1200" kern="1200" dirty="0" smtClean="0">
                <a:solidFill>
                  <a:schemeClr val="tx1"/>
                </a:solidFill>
                <a:latin typeface="+mn-lt"/>
                <a:ea typeface="+mn-ea"/>
                <a:cs typeface="+mn-cs"/>
              </a:rPr>
              <a:t>   Terry McDonald/Meyer Shapiro b. ca 1845 Ukraine is match w/ Guggenheim</a:t>
            </a:r>
          </a:p>
          <a:p>
            <a:r>
              <a:rPr lang="en-US" sz="1200" kern="1200" dirty="0" smtClean="0">
                <a:solidFill>
                  <a:schemeClr val="tx1"/>
                </a:solidFill>
                <a:latin typeface="+mn-lt"/>
                <a:ea typeface="+mn-ea"/>
                <a:cs typeface="+mn-cs"/>
              </a:rPr>
              <a:t>Ari Shapiro is a match man oldest known ancestor is Chaim Luria ca 1750, has oral history of descent from famous rabbis</a:t>
            </a:r>
          </a:p>
          <a:p>
            <a:r>
              <a:rPr lang="en-US" sz="1200" b="1" kern="1200" dirty="0" smtClean="0">
                <a:solidFill>
                  <a:schemeClr val="tx1"/>
                </a:solidFill>
                <a:latin typeface="+mn-lt"/>
                <a:ea typeface="+mn-ea"/>
                <a:cs typeface="+mn-cs"/>
              </a:rPr>
              <a:t>J1</a:t>
            </a:r>
            <a:r>
              <a:rPr lang="en-US" sz="1200" kern="1200" dirty="0" smtClean="0">
                <a:solidFill>
                  <a:schemeClr val="tx1"/>
                </a:solidFill>
                <a:latin typeface="+mn-lt"/>
                <a:ea typeface="+mn-ea"/>
                <a:cs typeface="+mn-cs"/>
              </a:rPr>
              <a:t>   (KAHANA-SHAPIRA) 25% matches some variation of Kohen name,  Allen Spira’s oldest known ancestor was Rabbi Moses Aaron K-S b. ca 1630.  Oral history of K-S suggests that all Spira </a:t>
            </a:r>
          </a:p>
          <a:p>
            <a:r>
              <a:rPr lang="en-US" sz="1200" kern="1200" dirty="0" smtClean="0">
                <a:solidFill>
                  <a:schemeClr val="tx1"/>
                </a:solidFill>
                <a:latin typeface="+mn-lt"/>
                <a:ea typeface="+mn-ea"/>
                <a:cs typeface="+mn-cs"/>
              </a:rPr>
              <a:t>ha Kohen are related.  So it is possible that they are descendants of a  Rabbi Asher Cohn-Spira b. ca 1400.  Some on Geni have suggested he is a son of R. Samuel Spira, but that is </a:t>
            </a:r>
          </a:p>
          <a:p>
            <a:r>
              <a:rPr lang="en-US" sz="1200" kern="1200" dirty="0" smtClean="0">
                <a:solidFill>
                  <a:schemeClr val="tx1"/>
                </a:solidFill>
                <a:latin typeface="+mn-lt"/>
                <a:ea typeface="+mn-ea"/>
                <a:cs typeface="+mn-cs"/>
              </a:rPr>
              <a:t>impossible because the Spiras were not Kohane.  More research is necessary here, but I do believe that this branch is a female offshoot of the rabbinical Spira.</a:t>
            </a:r>
          </a:p>
          <a:p>
            <a:r>
              <a:rPr lang="en-US" sz="1200" kern="1200" dirty="0" smtClean="0">
                <a:solidFill>
                  <a:schemeClr val="tx1"/>
                </a:solidFill>
                <a:latin typeface="+mn-lt"/>
                <a:ea typeface="+mn-ea"/>
                <a:cs typeface="+mn-cs"/>
              </a:rPr>
              <a:t>As  for the DNA, their markers are quite similar to Rappaport, and I believe that our Kahana-Spira  has some on his match list.  However additional testing reveals that this connection is very far </a:t>
            </a:r>
          </a:p>
          <a:p>
            <a:r>
              <a:rPr lang="en-US" sz="1200" kern="1200" dirty="0" smtClean="0">
                <a:solidFill>
                  <a:schemeClr val="tx1"/>
                </a:solidFill>
                <a:latin typeface="+mn-lt"/>
                <a:ea typeface="+mn-ea"/>
                <a:cs typeface="+mn-cs"/>
              </a:rPr>
              <a:t>back.   There also is reason to suspect that the patriarch could be Rabbi  Akiva ha Kohen of Salonika Greece (14</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 exhile from Spain) (Burstein match) and I’m pursuing this theory based solely on what I’ve observed on the DNA match list of Allen Spira and research that show that the surname BURSTEIN was taken by one of the male offspring and the observance of a match with a man named BURSTEIN.</a:t>
            </a:r>
          </a:p>
          <a:p>
            <a:r>
              <a:rPr lang="en-US" sz="1200" b="1" kern="1200" dirty="0" smtClean="0">
                <a:solidFill>
                  <a:schemeClr val="tx1"/>
                </a:solidFill>
                <a:latin typeface="+mn-lt"/>
                <a:ea typeface="+mn-ea"/>
                <a:cs typeface="+mn-cs"/>
              </a:rPr>
              <a:t>J2/Wirth</a:t>
            </a:r>
            <a:r>
              <a:rPr lang="en-US" sz="1200" kern="1200" dirty="0" smtClean="0">
                <a:solidFill>
                  <a:schemeClr val="tx1"/>
                </a:solidFill>
                <a:latin typeface="+mn-lt"/>
                <a:ea typeface="+mn-ea"/>
                <a:cs typeface="+mn-cs"/>
              </a:rPr>
              <a:t> -have 2 who match the rabbinical WIRTH. I couldn’t fit it them  on the chart, but if you are a J2, you would look for Weil, Bacharach, or even Treves on your match list.  </a:t>
            </a:r>
          </a:p>
          <a:p>
            <a:r>
              <a:rPr lang="en-US" sz="1200" b="1" kern="1200" dirty="0" smtClean="0">
                <a:solidFill>
                  <a:schemeClr val="tx1"/>
                </a:solidFill>
                <a:latin typeface="+mn-lt"/>
                <a:ea typeface="+mn-ea"/>
                <a:cs typeface="+mn-cs"/>
              </a:rPr>
              <a:t>Q</a:t>
            </a:r>
            <a:r>
              <a:rPr lang="en-US" sz="1200" kern="1200" dirty="0" smtClean="0">
                <a:solidFill>
                  <a:schemeClr val="tx1"/>
                </a:solidFill>
                <a:latin typeface="+mn-lt"/>
                <a:ea typeface="+mn-ea"/>
                <a:cs typeface="+mn-cs"/>
              </a:rPr>
              <a:t>-   Israel Shapiro b. 1866 Lithuania (12) matches Oppenheim of Hamburg &gt; Jehuda O. b. ca 1430 of Worms</a:t>
            </a:r>
          </a:p>
          <a:p>
            <a:r>
              <a:rPr lang="en-US" sz="1200" b="1" kern="1200" dirty="0" smtClean="0">
                <a:solidFill>
                  <a:schemeClr val="tx1"/>
                </a:solidFill>
                <a:latin typeface="+mn-lt"/>
                <a:ea typeface="+mn-ea"/>
                <a:cs typeface="+mn-cs"/>
              </a:rPr>
              <a:t>R-L23</a:t>
            </a:r>
            <a:r>
              <a:rPr lang="en-US" sz="1200" kern="1200" dirty="0" smtClean="0">
                <a:solidFill>
                  <a:schemeClr val="tx1"/>
                </a:solidFill>
                <a:latin typeface="+mn-lt"/>
                <a:ea typeface="+mn-ea"/>
                <a:cs typeface="+mn-cs"/>
              </a:rPr>
              <a:t> SPIRA –more later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6542191-6DDC-D749-90FC-378C6EAE5F7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latin typeface="+mn-lt"/>
                <a:ea typeface="+mn-ea"/>
                <a:cs typeface="+mn-cs"/>
              </a:rPr>
              <a:t>17.  SHAPIRO “R” Match List  1:45</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is a match list for my “R” haplogroup SPIRA.  Like the rabbinical Bacharachs, many in  this group bore some variation of the Spira surname hundreds of years before most Jews took surnames.   For the most part only famous rabbinical families, or wealthy merchant families like Oppenheimer and Wertheimer had surnames this early.  However, as Rachel pointed out, families in towns like Frankfurt also may have had surnames.  </a:t>
            </a:r>
          </a:p>
          <a:p>
            <a:r>
              <a:rPr lang="en-US" sz="1200" kern="1200" dirty="0" smtClean="0">
                <a:solidFill>
                  <a:schemeClr val="tx1"/>
                </a:solidFill>
                <a:latin typeface="+mn-lt"/>
                <a:ea typeface="+mn-ea"/>
                <a:cs typeface="+mn-cs"/>
              </a:rPr>
              <a:t>Also notice the</a:t>
            </a:r>
            <a:r>
              <a:rPr lang="en-US" sz="1200" b="1" kern="1200" dirty="0" smtClean="0">
                <a:solidFill>
                  <a:schemeClr val="tx1"/>
                </a:solidFill>
                <a:latin typeface="+mn-lt"/>
                <a:ea typeface="+mn-ea"/>
                <a:cs typeface="+mn-cs"/>
              </a:rPr>
              <a:t> Geographic Distribution </a:t>
            </a:r>
            <a:r>
              <a:rPr lang="en-US" sz="1200" kern="1200" dirty="0" smtClean="0">
                <a:solidFill>
                  <a:schemeClr val="tx1"/>
                </a:solidFill>
                <a:latin typeface="+mn-lt"/>
                <a:ea typeface="+mn-ea"/>
                <a:cs typeface="+mn-cs"/>
              </a:rPr>
              <a:t>of this surname, which supports the fact that they had a surname from a very early date.  Notice that in this “R” group we have 5 from Lithuania, 1 from Amsterdam, 2 from Moravia, and 5 from Germany.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Each of the men represented on this chart did a 37 marker Y-DNA test.  The number on the right shows how each differed from the overall mean for the group.  Most of these men are all on each other’s match list. So they all share a common ancestor who lived no more than 24 generations ago  …. and probably much later.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is a very, very small haplogroup where almost ½ of the men have some variation of the Spira surname.  I can’t tell you enough how rare it is to have a Jewish Y-DNA haplogroup that is also a surname group!  It’s premature to tell you for certain that these men represent the rabbinical Spira line, but  if not, they likely still must  share a common ancestor from an important rabbinic lineage.  Nonetheless you can also see that there are others like our GOLDSCHLAGER member  who was quite surprised to find himself in this group.  So just because your name isn’t associated with any known  rabbinical lines, doesn’t mean that your line isn’t rabbinic!</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For brevity’s sake, I will be referring to this group as my R group in the next few slides. </a:t>
            </a:r>
          </a:p>
          <a:p>
            <a:endParaRPr lang="en-US" baseline="0" dirty="0" smtClean="0"/>
          </a:p>
        </p:txBody>
      </p:sp>
      <p:sp>
        <p:nvSpPr>
          <p:cNvPr id="4" name="Slide Number Placeholder 3"/>
          <p:cNvSpPr>
            <a:spLocks noGrp="1"/>
          </p:cNvSpPr>
          <p:nvPr>
            <p:ph type="sldNum" sz="quarter" idx="10"/>
          </p:nvPr>
        </p:nvSpPr>
        <p:spPr/>
        <p:txBody>
          <a:bodyPr/>
          <a:lstStyle/>
          <a:p>
            <a:fld id="{26542191-6DDC-D749-90FC-378C6EAE5F7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a:t>
            </a:r>
            <a:r>
              <a:rPr lang="en-US" baseline="0" dirty="0" smtClean="0"/>
              <a:t> 1/2 of the members of the SHAPIRO DNA project have surnames that are some variation of the SHAPIRO name.  Still there are another 50% who have neither the surname, paper trail or oral history.  Many of them have brick walls only a few generations back.    But they match SPIRA, some of whom have well documented family trees.   So what does that mean? </a:t>
            </a:r>
          </a:p>
          <a:p>
            <a:endParaRPr lang="en-US" baseline="0" dirty="0" smtClean="0"/>
          </a:p>
          <a:p>
            <a:r>
              <a:rPr lang="en-US" baseline="0" dirty="0" smtClean="0"/>
              <a:t>If you look at that Genetic Distance number that Rachel pointed out, located on  the left hand side of your match list, you can get a very approximate idea of when you share a common ancestor with your match.  </a:t>
            </a:r>
          </a:p>
          <a:p>
            <a:endParaRPr lang="en-US" baseline="0" dirty="0" smtClean="0"/>
          </a:p>
          <a:p>
            <a:r>
              <a:rPr lang="en-US" baseline="0" dirty="0" smtClean="0"/>
              <a:t>So if you happen to be lucky enough to match someone who has an ancestor who was born around 1300 , then you and everyone else on your match list who appears to be related AFTER 1300 are likely to share that same common ancestor. Even if they can’t pinpoint the exact connection, they can estimate their relationship. We call this “bridging.” In the absence of a paper trail, it allows you to push back beyond your brick walls. There will always be a gap where you’re missing documentation, but you can connect to the oldest branches of your tree.</a:t>
            </a:r>
            <a:endParaRPr lang="en-US" dirty="0"/>
          </a:p>
        </p:txBody>
      </p:sp>
      <p:sp>
        <p:nvSpPr>
          <p:cNvPr id="4" name="Slide Number Placeholder 3"/>
          <p:cNvSpPr>
            <a:spLocks noGrp="1"/>
          </p:cNvSpPr>
          <p:nvPr>
            <p:ph type="sldNum" sz="quarter" idx="10"/>
          </p:nvPr>
        </p:nvSpPr>
        <p:spPr/>
        <p:txBody>
          <a:bodyPr/>
          <a:lstStyle/>
          <a:p>
            <a:fld id="{26542191-6DDC-D749-90FC-378C6EAE5F79}" type="slidenum">
              <a:rPr lang="en-US" smtClean="0"/>
              <a:pPr/>
              <a:t>18</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39778965"/>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This</a:t>
            </a:r>
            <a:r>
              <a:rPr lang="en-US" baseline="0" dirty="0" smtClean="0"/>
              <a:t> is a very finely pruned family tree for the rabbinical Spira.  Offspring have been identified but not yet tested who are offspring of Schlomo Shapiro who was born around 1550 in Moravia/Czech.    In order to validate this line further back, it would be necessary to identify offspring of other lines.  However, if we can test one or more  of the known offspring and get a match to one of the haplogroups in our Shapiro DNA Project, we will be able to validate the line back to Shlomo.  If this match is to our large R1b1 group, that would also suggest that many other branches of this tree share the same Y-DNA.  </a:t>
            </a:r>
          </a:p>
          <a:p>
            <a:endParaRPr lang="en-US" baseline="0" dirty="0" smtClean="0"/>
          </a:p>
          <a:p>
            <a:r>
              <a:rPr lang="en-US" baseline="0" dirty="0" smtClean="0"/>
              <a:t>It’s my suspicion that my SPIER from Amsterdam, Prague and North Rhein are more likely offspring of Rabbi Yechiel Michel Spira than Rabbi Nathan Spira.   I have noticed some disagreement as to the father of Yechiel.  Some believe that it was Rabbi Shimshon and others say it was Rabbi Joseph ben Kalonymous Jerushalmi.   </a:t>
            </a:r>
          </a:p>
          <a:p>
            <a:endParaRPr lang="en-US" baseline="0" dirty="0" smtClean="0"/>
          </a:p>
          <a:p>
            <a:r>
              <a:rPr lang="en-US" baseline="0" dirty="0" smtClean="0"/>
              <a:t>As Rachel explained when she discussed “Bridging” we can only document a line as far back as the common direct line male ancestor of two men who have matching Y-DNA. However, if it were possible to connect any of the men in my project to Nathan’s brother Yechiel  AND if their DNA  were to match the DNA of documeted offspring of Rabbi Neta Nathen Spira,  by virtue of “bridging”, that would allow us to ascertain the Y-DNA of Rabbi Shimshon Spira of the 15</a:t>
            </a:r>
            <a:r>
              <a:rPr lang="en-US" baseline="30000" dirty="0" smtClean="0"/>
              <a:t>th</a:t>
            </a:r>
            <a:r>
              <a:rPr lang="en-US" baseline="0" dirty="0" smtClean="0"/>
              <a:t> Century.  </a:t>
            </a:r>
          </a:p>
          <a:p>
            <a:endParaRPr lang="en-US" baseline="0" dirty="0" smtClean="0"/>
          </a:p>
          <a:p>
            <a:r>
              <a:rPr lang="en-US" baseline="0" dirty="0" smtClean="0"/>
              <a:t>As you can see SPIRA isn’t the only surname that connects to the SPIRA rabbinical line.  There are other variant spellings like SHAPIRO, SPIRO, SPEYER, SPIER, SPEAR,&amp;  SPIRE.  In addition, men with the surnames WEDELES, FRANKEL, HIRSCH, FRANKFURTER, GASSNER &amp; HARDY  may also have the same Y-DNA. </a:t>
            </a:r>
          </a:p>
          <a:p>
            <a:endParaRPr lang="en-US" baseline="0" dirty="0" smtClean="0"/>
          </a:p>
          <a:p>
            <a:r>
              <a:rPr lang="en-US" baseline="0" dirty="0" smtClean="0"/>
              <a:t>Note:</a:t>
            </a:r>
          </a:p>
          <a:p>
            <a:r>
              <a:rPr lang="en-US" sz="1200" kern="1200" dirty="0" smtClean="0">
                <a:solidFill>
                  <a:schemeClr val="tx1"/>
                </a:solidFill>
                <a:latin typeface="+mn-lt"/>
                <a:ea typeface="+mn-ea"/>
                <a:cs typeface="+mn-cs"/>
              </a:rPr>
              <a:t>According to Muneles, Yerushalmi-Shapira's father was Kalman(Kalonymous) Spira. Some sources would indicate that he was Kalman Halberkasten, but it's far from clear. Source:  Lawrence Weinberg</a:t>
            </a:r>
            <a:endParaRPr lang="en-US" dirty="0" smtClean="0"/>
          </a:p>
          <a:p>
            <a:endParaRPr lang="en-US" dirty="0"/>
          </a:p>
        </p:txBody>
      </p:sp>
      <p:sp>
        <p:nvSpPr>
          <p:cNvPr id="4" name="Slide Number Placeholder 3"/>
          <p:cNvSpPr>
            <a:spLocks noGrp="1"/>
          </p:cNvSpPr>
          <p:nvPr>
            <p:ph type="sldNum" sz="quarter" idx="10"/>
          </p:nvPr>
        </p:nvSpPr>
        <p:spPr/>
        <p:txBody>
          <a:bodyPr/>
          <a:lstStyle/>
          <a:p>
            <a:fld id="{26542191-6DDC-D749-90FC-378C6EAE5F7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expression “can’t see the forest for the trees” very aptly illustrates the difference between traditional genealogy and genetic genealogy.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is my forest.  Like you,</a:t>
            </a:r>
            <a:r>
              <a:rPr lang="en-US" baseline="0" dirty="0" smtClean="0"/>
              <a:t> I have unearthed all of the vital records, family trees, and oral histories I can find. I have sent out letters to unknown people with similar surnames in hopes of connecting with a distant cousin.  Still,  I can only trace my family back to around 1700 on my paternal side and a bit further on my maternal side.  But whether you can go back to the 19</a:t>
            </a:r>
            <a:r>
              <a:rPr lang="en-US" baseline="30000" dirty="0" smtClean="0"/>
              <a:t>th</a:t>
            </a:r>
            <a:r>
              <a:rPr lang="en-US" baseline="0" dirty="0" smtClean="0"/>
              <a:t> C, 18</a:t>
            </a:r>
            <a:r>
              <a:rPr lang="en-US" baseline="30000" dirty="0" smtClean="0"/>
              <a:t>th</a:t>
            </a:r>
            <a:r>
              <a:rPr lang="en-US" baseline="0" dirty="0" smtClean="0"/>
              <a:t> C or even 17</a:t>
            </a:r>
            <a:r>
              <a:rPr lang="en-US" baseline="30000" dirty="0" smtClean="0"/>
              <a:t>th</a:t>
            </a:r>
            <a:r>
              <a:rPr lang="en-US" baseline="0" dirty="0" smtClean="0"/>
              <a:t> C, we all eventually reach a brick wall and need help breaking through to new unknown relatives who lies in the deep forest of our family pedigree.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Some of you may recognize the picture of the famous </a:t>
            </a:r>
            <a:r>
              <a:rPr lang="en-US" dirty="0" smtClean="0"/>
              <a:t>R. Samson Wertheimer at the other side of this forest.  He is a symbol</a:t>
            </a:r>
            <a:r>
              <a:rPr lang="en-US" baseline="0" dirty="0" smtClean="0"/>
              <a:t> only of a possible relative that I hope to find.  He was born around 1658 in Worms.  So, IF he is my ancestor, he would be 10 generations from me.  In 10 generations each of us has 1024 direct line ancestors.  So he would be only one of the many trees deep in my forest!</a:t>
            </a:r>
            <a:endParaRPr lang="en-US" dirty="0" smtClean="0"/>
          </a:p>
        </p:txBody>
      </p:sp>
      <p:sp>
        <p:nvSpPr>
          <p:cNvPr id="4" name="Slide Number Placeholder 3"/>
          <p:cNvSpPr>
            <a:spLocks noGrp="1"/>
          </p:cNvSpPr>
          <p:nvPr>
            <p:ph type="sldNum" sz="quarter" idx="10"/>
          </p:nvPr>
        </p:nvSpPr>
        <p:spPr/>
        <p:txBody>
          <a:bodyPr/>
          <a:lstStyle/>
          <a:p>
            <a:fld id="{26542191-6DDC-D749-90FC-378C6EAE5F7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20.  Amsterdam Shapiro/Speyer- given names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 the far right side you can see lineages for 3 men who are in the R group.  One is an offspring of a SPIER family who lived in Amsterdam in the mid 17</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  the others are from the Nord Rhein area, quite close to Amsterdam.   Based on geography and the fact that the name Andries can be found in Amsterdam earlier than in the North Rhein, I believe that all three families have connections to Amsterdam.</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Two sons of Chaim Shapiro of Prague came to Amsterdam Prague in the 17</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  One particular given name in this family is  quite intriguing.  The name Avi’Ezri  appears in Speyer lineages in Amsterdam, Vienna, France and Prague.  I also noticed that this family had the name Jerocham which may be associated with the Jerushalmi-Spira family.  This family may link to Rabbi Jechiel Michael Spira.  So perhaps I will be able to find that bridge to another brother through one of these men.  Perhaps a “Living” ESPIR will provide the answer!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Oral history is always suspect.  Still it usually contains a colonel of truth.  In the case of these SPIRA, many relate that their family came from the town of Speyer OR that they are Sephardic.  As it turns out, Rabbi Samuel Spira was born in Speyer around 1345.  He lived in both Spain and France and married the daughter of Rabbi Mattithias Treves (also married to a Shapira).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Do all of these men fit together?  I don’t know.  But names provide valuable clues and the fact that all of these families were in the Amsterdam area is also interesting.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Additionally, we see that may of the SPIRA families in the “R” group have  an oral history that they are from Spain and Speyer.  Rabbi Samuel Spira was born ca 1345 and lived for a time in Spain, so their oral history as well as the fact that they have several matches with men from Spain can’t be ignored.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6542191-6DDC-D749-90FC-378C6EAE5F79}"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 began with my family and now I’m ending with my family.</a:t>
            </a:r>
            <a:r>
              <a:rPr lang="en-US" baseline="0" dirty="0" smtClean="0"/>
              <a:t>  When I began researching my family 20 years ago,  I didn’t know I had a WERTHEIM line, much less that they were from </a:t>
            </a:r>
            <a:r>
              <a:rPr lang="en-US" baseline="0" dirty="0" err="1" smtClean="0"/>
              <a:t>Wehrda</a:t>
            </a:r>
            <a:r>
              <a:rPr lang="en-US" baseline="0" dirty="0" smtClean="0"/>
              <a:t> a town about 13 miles north of Fulda.  Now after years of traditional research, there is little I can expect to learn beyond what is available.  I have many clues and speculations, but how to prove them?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may never be able to figure out a connection to the WERTHEIM who lived in Frankfurt in 1500 or to Rabbi Samson Wertheimer.  However, a very realizable goal would be to determine if I am related to Sir Nicholas Winton.  I’m sure many of you heard of his death last Friday at the age of 106. </a:t>
            </a:r>
            <a:r>
              <a:rPr lang="en-US" dirty="0" smtClean="0"/>
              <a:t>He was knighted by Q. Eliza in 2003 for smuggling 669 children out of Czech during WWII.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My next step will be to get  Y-DNA from his line because he descends from a rabbinical family who had the WERTHEIM surname as early as 1600.  His family lived in the town of </a:t>
            </a:r>
            <a:r>
              <a:rPr lang="en-US" baseline="0" dirty="0" err="1" smtClean="0"/>
              <a:t>Eschwege</a:t>
            </a:r>
            <a:r>
              <a:rPr lang="en-US" baseline="0" dirty="0" smtClean="0"/>
              <a:t>, only 13 miles north of my family.  If </a:t>
            </a:r>
            <a:r>
              <a:rPr lang="en-US" dirty="0" smtClean="0"/>
              <a:t> his Y-DNA matches the Y-DNA of my 5</a:t>
            </a:r>
            <a:r>
              <a:rPr lang="en-US" baseline="30000" dirty="0" smtClean="0"/>
              <a:t>th</a:t>
            </a:r>
            <a:r>
              <a:rPr lang="en-US" dirty="0" smtClean="0"/>
              <a:t> cousin, that would take my own personal research back 3 more generations, and would connect me to a new 9X Great</a:t>
            </a:r>
            <a:r>
              <a:rPr lang="en-US" baseline="0" dirty="0" smtClean="0"/>
              <a:t> </a:t>
            </a:r>
            <a:r>
              <a:rPr lang="en-US" dirty="0" smtClean="0"/>
              <a:t>Grandfather and 7</a:t>
            </a:r>
            <a:r>
              <a:rPr lang="en-US" baseline="30000" dirty="0" smtClean="0"/>
              <a:t>th</a:t>
            </a:r>
            <a:r>
              <a:rPr lang="en-US" dirty="0" smtClean="0"/>
              <a:t> cousin twice removed. </a:t>
            </a:r>
            <a:r>
              <a:rPr lang="en-US" baseline="0" dirty="0" smtClean="0"/>
              <a:t>  His family moved to </a:t>
            </a:r>
            <a:r>
              <a:rPr lang="en-US" baseline="0" dirty="0" err="1" smtClean="0"/>
              <a:t>Eschwege</a:t>
            </a:r>
            <a:r>
              <a:rPr lang="en-US" baseline="0" dirty="0" smtClean="0"/>
              <a:t> after the 1671 expulsion of all Jews from Fulda.  The Fulda expulsion list included the names Schmuel, Meyer and Naphtali WERTHEIM!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6542191-6DDC-D749-90FC-378C6EAE5F7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 22.  Conclusion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you’re interested in joining our Jews of Frankfurt Project,  you need to check out our website first.  We are primarily looking for men with deep pedigrees along their “Y” line to the 17</a:t>
            </a:r>
            <a:r>
              <a:rPr lang="en-US" sz="1200" kern="1200" baseline="30000" dirty="0" smtClean="0">
                <a:solidFill>
                  <a:schemeClr val="tx1"/>
                </a:solidFill>
                <a:latin typeface="+mn-lt"/>
                <a:ea typeface="+mn-ea"/>
                <a:cs typeface="+mn-cs"/>
              </a:rPr>
              <a:t>th </a:t>
            </a:r>
            <a:r>
              <a:rPr lang="en-US" sz="1200" kern="1200" dirty="0" smtClean="0">
                <a:solidFill>
                  <a:schemeClr val="tx1"/>
                </a:solidFill>
                <a:latin typeface="+mn-lt"/>
                <a:ea typeface="+mn-ea"/>
                <a:cs typeface="+mn-cs"/>
              </a:rPr>
              <a:t>century</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 some kind of connection to the Frankfurt/Worms/Mainz area, and one of the names on our list or a famous rabbinical line.  So if you have doubts, please contact us first.  We can’t add anyone based solely on a match with one of our members, or same surname from Eastern Europe.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If you are a candidate for our project, we may even be able to help you with your family trees.  I even have prepared pedigree charts for many of our members that provide  a huge amount of  information that they do not have.   I have added most of the Ele Toldot record from Frankfurt into my database and have almost 140,000 records.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6542191-6DDC-D749-90FC-378C6EAE5F79}"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Names</a:t>
            </a:r>
            <a:r>
              <a:rPr lang="en-US" baseline="0" dirty="0" smtClean="0"/>
              <a:t> in red are all Y-DNA offspring of the ROTHSCHILD line, so the Y-DNA should be very close.</a:t>
            </a:r>
            <a:endParaRPr lang="en-US" dirty="0"/>
          </a:p>
        </p:txBody>
      </p:sp>
      <p:sp>
        <p:nvSpPr>
          <p:cNvPr id="4" name="Slide Number Placeholder 3"/>
          <p:cNvSpPr>
            <a:spLocks noGrp="1"/>
          </p:cNvSpPr>
          <p:nvPr>
            <p:ph type="sldNum" sz="quarter" idx="10"/>
          </p:nvPr>
        </p:nvSpPr>
        <p:spPr/>
        <p:txBody>
          <a:bodyPr/>
          <a:lstStyle/>
          <a:p>
            <a:fld id="{26542191-6DDC-D749-90FC-378C6EAE5F79}"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smtClean="0">
                <a:solidFill>
                  <a:schemeClr val="tx1"/>
                </a:solidFill>
                <a:latin typeface="+mn-lt"/>
                <a:ea typeface="+mn-ea"/>
                <a:cs typeface="+mn-cs"/>
              </a:rPr>
              <a:t>3.  BOTTLENECK:							1: 40</a:t>
            </a:r>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At ≈ 21 Generations we have over 2 million DIRECT ancestors.  21 generations would take us back to ≈ 1349, the time of the Black Plague when the Jewish population was decimated.  Recent studies of Ashkenazi DNA reveals that at this time the Ashkenazi population may have dwindled to around 350 founding fathers.   Whether or not this is accurate,  the Ashkenazi population was very small.  </a:t>
            </a:r>
          </a:p>
          <a:p>
            <a:r>
              <a:rPr lang="en-US" sz="900" kern="1200" dirty="0" smtClean="0">
                <a:solidFill>
                  <a:schemeClr val="tx1"/>
                </a:solidFill>
                <a:latin typeface="+mn-lt"/>
                <a:ea typeface="+mn-ea"/>
                <a:cs typeface="+mn-cs"/>
              </a:rPr>
              <a:t> </a:t>
            </a:r>
          </a:p>
          <a:p>
            <a:r>
              <a:rPr lang="en-US" sz="900" kern="1200" dirty="0" smtClean="0">
                <a:solidFill>
                  <a:schemeClr val="tx1"/>
                </a:solidFill>
                <a:latin typeface="+mn-lt"/>
                <a:ea typeface="+mn-ea"/>
                <a:cs typeface="+mn-cs"/>
              </a:rPr>
              <a:t>In Frankfurt, for example the Ele Toldot records which go back to before the Black Plague has death records for 41 individuals were murdered on July 5</a:t>
            </a:r>
            <a:r>
              <a:rPr lang="en-US" sz="900" kern="1200" baseline="30000" dirty="0" smtClean="0">
                <a:solidFill>
                  <a:schemeClr val="tx1"/>
                </a:solidFill>
                <a:latin typeface="+mn-lt"/>
                <a:ea typeface="+mn-ea"/>
                <a:cs typeface="+mn-cs"/>
              </a:rPr>
              <a:t>th</a:t>
            </a:r>
            <a:r>
              <a:rPr lang="en-US" sz="900" kern="1200" dirty="0" smtClean="0">
                <a:solidFill>
                  <a:schemeClr val="tx1"/>
                </a:solidFill>
                <a:latin typeface="+mn-lt"/>
                <a:ea typeface="+mn-ea"/>
                <a:cs typeface="+mn-cs"/>
              </a:rPr>
              <a:t>, 1349.  Who survived?  The wealthiest and most connected individuals had the greatest opportunity to flee.  Counting up all the ancestor we SHOULD have in 21 generations, it is over 2 million.  However, that really isn’t the case.  Because of the bottleneck we have over 2 million spots filled with names on our pedigree chart and many of those spots bear the same name multiple times.</a:t>
            </a:r>
          </a:p>
          <a:p>
            <a:r>
              <a:rPr lang="en-US" sz="900" kern="1200" dirty="0" smtClean="0">
                <a:solidFill>
                  <a:schemeClr val="tx1"/>
                </a:solidFill>
                <a:latin typeface="+mn-lt"/>
                <a:ea typeface="+mn-ea"/>
                <a:cs typeface="+mn-cs"/>
              </a:rPr>
              <a:t> </a:t>
            </a:r>
          </a:p>
          <a:p>
            <a:r>
              <a:rPr lang="en-US" sz="900" kern="1200" dirty="0" smtClean="0">
                <a:solidFill>
                  <a:schemeClr val="tx1"/>
                </a:solidFill>
                <a:latin typeface="+mn-lt"/>
                <a:ea typeface="+mn-ea"/>
                <a:cs typeface="+mn-cs"/>
              </a:rPr>
              <a:t>Because so few survived, this suggests that the probability of having a distinguished rabbi in your ancestry is almost certain.  In fact, when I have made pedigree charts for many of the members of my Jews of Frankfurt project, MOST are related to Rashi multiple times.  So If I actually could make a COMPLETE pedigree chart for them, he is probably a direct line ancestor  hundreds of times!</a:t>
            </a:r>
          </a:p>
          <a:p>
            <a:r>
              <a:rPr lang="en-US" sz="900" kern="1200" dirty="0" smtClean="0">
                <a:solidFill>
                  <a:schemeClr val="tx1"/>
                </a:solidFill>
                <a:latin typeface="+mn-lt"/>
                <a:ea typeface="+mn-ea"/>
                <a:cs typeface="+mn-cs"/>
              </a:rPr>
              <a:t> </a:t>
            </a:r>
          </a:p>
          <a:p>
            <a:r>
              <a:rPr lang="en-US" sz="900" kern="1200" dirty="0" smtClean="0">
                <a:solidFill>
                  <a:schemeClr val="tx1"/>
                </a:solidFill>
                <a:latin typeface="+mn-lt"/>
                <a:ea typeface="+mn-ea"/>
                <a:cs typeface="+mn-cs"/>
              </a:rPr>
              <a:t>Rachel will tell you much more about our project and about how she stumbled upon one rabbinic family that lived prior to the Black Plague.  </a:t>
            </a:r>
            <a:endParaRPr lang="en-US" dirty="0" smtClean="0"/>
          </a:p>
          <a:p>
            <a:endParaRPr lang="en-US" dirty="0"/>
          </a:p>
        </p:txBody>
      </p:sp>
      <p:sp>
        <p:nvSpPr>
          <p:cNvPr id="4" name="Slide Number Placeholder 3"/>
          <p:cNvSpPr>
            <a:spLocks noGrp="1"/>
          </p:cNvSpPr>
          <p:nvPr>
            <p:ph type="sldNum" sz="quarter" idx="10"/>
          </p:nvPr>
        </p:nvSpPr>
        <p:spPr/>
        <p:txBody>
          <a:bodyPr/>
          <a:lstStyle/>
          <a:p>
            <a:fld id="{6AB27179-C3CD-5241-9A62-FEFD6DF644BE}" type="slidenum">
              <a:rPr lang="en-US" smtClean="0"/>
              <a:pPr/>
              <a:t>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660016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 didn’t start out my DNA career looking for famous rabbis.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 </a:t>
            </a:r>
            <a:r>
              <a:rPr lang="en-US" sz="1200" i="1" kern="1200" dirty="0" smtClean="0">
                <a:solidFill>
                  <a:schemeClr val="tx1"/>
                </a:solidFill>
                <a:latin typeface="+mn-lt"/>
                <a:ea typeface="+mn-ea"/>
                <a:cs typeface="+mn-cs"/>
              </a:rPr>
              <a:t>was</a:t>
            </a:r>
            <a:r>
              <a:rPr lang="en-US" sz="1200" kern="1200" dirty="0" smtClean="0">
                <a:solidFill>
                  <a:schemeClr val="tx1"/>
                </a:solidFill>
                <a:latin typeface="+mn-lt"/>
                <a:ea typeface="+mn-ea"/>
                <a:cs typeface="+mn-cs"/>
              </a:rPr>
              <a:t> somewhat curious about this guy: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Anyone recognize him?</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My husband's paternal grandmother's  parents were both </a:t>
            </a:r>
            <a:r>
              <a:rPr lang="en-US" sz="1200" kern="1200" dirty="0" err="1" smtClean="0">
                <a:solidFill>
                  <a:schemeClr val="tx1"/>
                </a:solidFill>
                <a:latin typeface="+mn-lt"/>
                <a:ea typeface="+mn-ea"/>
                <a:cs typeface="+mn-cs"/>
              </a:rPr>
              <a:t>Bacharachs</a:t>
            </a:r>
            <a:r>
              <a:rPr lang="en-US" sz="1200" kern="1200" dirty="0" smtClean="0">
                <a:solidFill>
                  <a:schemeClr val="tx1"/>
                </a:solidFill>
                <a:latin typeface="+mn-lt"/>
                <a:ea typeface="+mn-ea"/>
                <a:cs typeface="+mn-cs"/>
              </a:rPr>
              <a:t>. I had come across the name—besides Burt, there was David </a:t>
            </a:r>
            <a:r>
              <a:rPr lang="en-US" sz="1200" kern="1200" dirty="0" err="1" smtClean="0">
                <a:solidFill>
                  <a:schemeClr val="tx1"/>
                </a:solidFill>
                <a:latin typeface="+mn-lt"/>
                <a:ea typeface="+mn-ea"/>
                <a:cs typeface="+mn-cs"/>
              </a:rPr>
              <a:t>Bachrach</a:t>
            </a:r>
            <a:r>
              <a:rPr lang="en-US" sz="1200" kern="1200" dirty="0" smtClean="0">
                <a:solidFill>
                  <a:schemeClr val="tx1"/>
                </a:solidFill>
                <a:latin typeface="+mn-lt"/>
                <a:ea typeface="+mn-ea"/>
                <a:cs typeface="+mn-cs"/>
              </a:rPr>
              <a:t>, the photographer who captured the crowd at the Gettysburg Address, and Harry </a:t>
            </a:r>
            <a:r>
              <a:rPr lang="en-US" sz="1200" kern="1200" dirty="0" err="1" smtClean="0">
                <a:solidFill>
                  <a:schemeClr val="tx1"/>
                </a:solidFill>
                <a:latin typeface="+mn-lt"/>
                <a:ea typeface="+mn-ea"/>
                <a:cs typeface="+mn-cs"/>
              </a:rPr>
              <a:t>Bachrach</a:t>
            </a:r>
            <a:r>
              <a:rPr lang="en-US" sz="1200" kern="1200" dirty="0" smtClean="0">
                <a:solidFill>
                  <a:schemeClr val="tx1"/>
                </a:solidFill>
                <a:latin typeface="+mn-lt"/>
                <a:ea typeface="+mn-ea"/>
                <a:cs typeface="+mn-cs"/>
              </a:rPr>
              <a:t>, the former mayor of Atlantic City who was immortalized as a character on Boardwalk Empire. I wondered if these different families might be related to each other and to my husband's family. So in 2009, I started the Bacharach DNA project and recruited men to test their Y-DNA.</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What I found was a big surprise. Not only do 16 </a:t>
            </a:r>
            <a:r>
              <a:rPr lang="en-US" sz="1200" kern="1200" dirty="0" err="1" smtClean="0">
                <a:solidFill>
                  <a:schemeClr val="tx1"/>
                </a:solidFill>
                <a:latin typeface="+mn-lt"/>
                <a:ea typeface="+mn-ea"/>
                <a:cs typeface="+mn-cs"/>
              </a:rPr>
              <a:t>Bachrach</a:t>
            </a:r>
            <a:r>
              <a:rPr lang="en-US" sz="1200" kern="1200" dirty="0" smtClean="0">
                <a:solidFill>
                  <a:schemeClr val="tx1"/>
                </a:solidFill>
                <a:latin typeface="+mn-lt"/>
                <a:ea typeface="+mn-ea"/>
                <a:cs typeface="+mn-cs"/>
              </a:rPr>
              <a:t> men whose ancestors came from 10 different locations in Europe share a common Bacharach ancestor, but…</a:t>
            </a:r>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26542191-6DDC-D749-90FC-378C6EAE5F7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It turns out there are a lot of Bacharach rabbis, including a couple of famous ones: Rabbi </a:t>
            </a:r>
            <a:r>
              <a:rPr lang="en-US" sz="1200" kern="1200" dirty="0" err="1" smtClean="0">
                <a:solidFill>
                  <a:schemeClr val="tx1"/>
                </a:solidFill>
                <a:latin typeface="+mn-lt"/>
                <a:ea typeface="+mn-ea"/>
                <a:cs typeface="+mn-cs"/>
              </a:rPr>
              <a:t>Yair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Chaim</a:t>
            </a:r>
            <a:r>
              <a:rPr lang="en-US" sz="1200" kern="1200" dirty="0" smtClean="0">
                <a:solidFill>
                  <a:schemeClr val="tx1"/>
                </a:solidFill>
                <a:latin typeface="+mn-lt"/>
                <a:ea typeface="+mn-ea"/>
                <a:cs typeface="+mn-cs"/>
              </a:rPr>
              <a:t> Bacharach, who was a great-great-grandson of the </a:t>
            </a:r>
            <a:r>
              <a:rPr lang="en-US" sz="1200" kern="1200" dirty="0" err="1" smtClean="0">
                <a:solidFill>
                  <a:schemeClr val="tx1"/>
                </a:solidFill>
                <a:latin typeface="+mn-lt"/>
                <a:ea typeface="+mn-ea"/>
                <a:cs typeface="+mn-cs"/>
              </a:rPr>
              <a:t>Maharal</a:t>
            </a:r>
            <a:r>
              <a:rPr lang="en-US" sz="1200" kern="1200" dirty="0" smtClean="0">
                <a:solidFill>
                  <a:schemeClr val="tx1"/>
                </a:solidFill>
                <a:latin typeface="+mn-lt"/>
                <a:ea typeface="+mn-ea"/>
                <a:cs typeface="+mn-cs"/>
              </a:rPr>
              <a:t> of Prague, and Rabbi </a:t>
            </a:r>
            <a:r>
              <a:rPr lang="en-US" sz="1200" kern="1200" dirty="0" err="1" smtClean="0">
                <a:solidFill>
                  <a:schemeClr val="tx1"/>
                </a:solidFill>
                <a:latin typeface="+mn-lt"/>
                <a:ea typeface="+mn-ea"/>
                <a:cs typeface="+mn-cs"/>
              </a:rPr>
              <a:t>Tuviah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Bachrach</a:t>
            </a:r>
            <a:r>
              <a:rPr lang="en-US" sz="1200" kern="1200" dirty="0" smtClean="0">
                <a:solidFill>
                  <a:schemeClr val="tx1"/>
                </a:solidFill>
                <a:latin typeface="+mn-lt"/>
                <a:ea typeface="+mn-ea"/>
                <a:cs typeface="+mn-cs"/>
              </a:rPr>
              <a:t>, who was martyred in </a:t>
            </a:r>
            <a:r>
              <a:rPr lang="en-US" sz="1200" kern="1200" dirty="0" err="1" smtClean="0">
                <a:solidFill>
                  <a:schemeClr val="tx1"/>
                </a:solidFill>
                <a:latin typeface="+mn-lt"/>
                <a:ea typeface="+mn-ea"/>
                <a:cs typeface="+mn-cs"/>
              </a:rPr>
              <a:t>Rhuzany</a:t>
            </a:r>
            <a:r>
              <a:rPr lang="en-US" sz="1200" kern="1200" dirty="0" smtClean="0">
                <a:solidFill>
                  <a:schemeClr val="tx1"/>
                </a:solidFill>
                <a:latin typeface="+mn-lt"/>
                <a:ea typeface="+mn-ea"/>
                <a:cs typeface="+mn-cs"/>
              </a:rPr>
              <a:t>, Belarus in 1659.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do have descendants of Rabbi </a:t>
            </a:r>
            <a:r>
              <a:rPr lang="en-US" sz="1200" kern="1200" dirty="0" err="1" smtClean="0">
                <a:solidFill>
                  <a:schemeClr val="tx1"/>
                </a:solidFill>
                <a:latin typeface="+mn-lt"/>
                <a:ea typeface="+mn-ea"/>
                <a:cs typeface="+mn-cs"/>
              </a:rPr>
              <a:t>Tuviah</a:t>
            </a:r>
            <a:r>
              <a:rPr lang="en-US" sz="1200" kern="1200" dirty="0" smtClean="0">
                <a:solidFill>
                  <a:schemeClr val="tx1"/>
                </a:solidFill>
                <a:latin typeface="+mn-lt"/>
                <a:ea typeface="+mn-ea"/>
                <a:cs typeface="+mn-cs"/>
              </a:rPr>
              <a:t> in the project, but I haven't yet located a male descendant with the Y chromosome of Rabbi </a:t>
            </a:r>
            <a:r>
              <a:rPr lang="en-US" sz="1200" kern="1200" dirty="0" err="1" smtClean="0">
                <a:solidFill>
                  <a:schemeClr val="tx1"/>
                </a:solidFill>
                <a:latin typeface="+mn-lt"/>
                <a:ea typeface="+mn-ea"/>
                <a:cs typeface="+mn-cs"/>
              </a:rPr>
              <a:t>Yair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Chaim</a:t>
            </a:r>
            <a:r>
              <a:rPr lang="en-US" sz="1200" kern="1200" dirty="0" smtClean="0">
                <a:solidFill>
                  <a:schemeClr val="tx1"/>
                </a:solidFill>
                <a:latin typeface="+mn-lt"/>
                <a:ea typeface="+mn-ea"/>
                <a:cs typeface="+mn-cs"/>
              </a:rPr>
              <a:t> to test.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6542191-6DDC-D749-90FC-378C6EAE5F79}" type="slidenum">
              <a:rPr lang="en-US" smtClean="0"/>
              <a:pPr/>
              <a:t>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10435109"/>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 only do </a:t>
            </a:r>
            <a:r>
              <a:rPr lang="en-US" sz="1200" kern="1200" dirty="0" err="1" smtClean="0">
                <a:solidFill>
                  <a:schemeClr val="tx1"/>
                </a:solidFill>
                <a:latin typeface="+mn-lt"/>
                <a:ea typeface="+mn-ea"/>
                <a:cs typeface="+mn-cs"/>
              </a:rPr>
              <a:t>Bacharachs</a:t>
            </a:r>
            <a:r>
              <a:rPr lang="en-US" sz="1200" kern="1200" dirty="0" smtClean="0">
                <a:solidFill>
                  <a:schemeClr val="tx1"/>
                </a:solidFill>
                <a:latin typeface="+mn-lt"/>
                <a:ea typeface="+mn-ea"/>
                <a:cs typeface="+mn-cs"/>
              </a:rPr>
              <a:t> from all over Europe match each other, but they also match a larger group called the WIRTH project. It's a lineage of more than 200 men, whose ancestors were mostly from Eastern Europe, and who share a common ancestor approximately 900 years ago. None of them likely expected to be descended from rabbis, because they don't have well-known surnames, but their DNA matches to varying degrees three rabbinic families: Weil, Bacharach, and Wertheimer. It’s likely that the common ancestor around the year 1100 was a rabbi, since at that time most rabbis became rabbis because their fathers were rabbis. They would not have known this without having tested their Y </a:t>
            </a:r>
            <a:r>
              <a:rPr lang="en-US" sz="1200" kern="1200" dirty="0" err="1" smtClean="0">
                <a:solidFill>
                  <a:schemeClr val="tx1"/>
                </a:solidFill>
                <a:latin typeface="+mn-lt"/>
                <a:ea typeface="+mn-ea"/>
                <a:cs typeface="+mn-cs"/>
              </a:rPr>
              <a:t>chromosomes.This</a:t>
            </a:r>
            <a:r>
              <a:rPr lang="en-US" sz="1200" kern="1200" dirty="0" smtClean="0">
                <a:solidFill>
                  <a:schemeClr val="tx1"/>
                </a:solidFill>
                <a:latin typeface="+mn-lt"/>
                <a:ea typeface="+mn-ea"/>
                <a:cs typeface="+mn-cs"/>
              </a:rPr>
              <a:t> chart shows the path of the possible Y-DNA of the Rabbi Weil </a:t>
            </a:r>
            <a:r>
              <a:rPr lang="en-US" sz="1200" kern="1200" dirty="0" err="1" smtClean="0">
                <a:solidFill>
                  <a:schemeClr val="tx1"/>
                </a:solidFill>
                <a:latin typeface="+mn-lt"/>
                <a:ea typeface="+mn-ea"/>
                <a:cs typeface="+mn-cs"/>
              </a:rPr>
              <a:t>der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Stadt</a:t>
            </a:r>
            <a:r>
              <a:rPr lang="en-US" sz="1200" kern="1200" dirty="0" smtClean="0">
                <a:solidFill>
                  <a:schemeClr val="tx1"/>
                </a:solidFill>
                <a:latin typeface="+mn-lt"/>
                <a:ea typeface="+mn-ea"/>
                <a:cs typeface="+mn-cs"/>
              </a:rPr>
              <a:t> and how DNA can bridge across gaps in the paper trail, something Janet will be explaining later.</a:t>
            </a:r>
          </a:p>
          <a:p>
            <a:endParaRPr lang="en-US" dirty="0"/>
          </a:p>
        </p:txBody>
      </p:sp>
      <p:sp>
        <p:nvSpPr>
          <p:cNvPr id="4" name="Slide Number Placeholder 3"/>
          <p:cNvSpPr>
            <a:spLocks noGrp="1"/>
          </p:cNvSpPr>
          <p:nvPr>
            <p:ph type="sldNum" sz="quarter" idx="10"/>
          </p:nvPr>
        </p:nvSpPr>
        <p:spPr/>
        <p:txBody>
          <a:bodyPr/>
          <a:lstStyle/>
          <a:p>
            <a:fld id="{26542191-6DDC-D749-90FC-378C6EAE5F79}" type="slidenum">
              <a:rPr lang="en-US" smtClean="0"/>
              <a:pPr/>
              <a:t>6</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7248140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How do you go about looking for Rabbis on your family tree? Go back as far as you can in your pedigree on all branches, looking for well-known surnames (for example those on the Jews of Frankfurt project website). If you see a likely surname, you can find candidates to test by looking for males in each generation who have living male descendants to represent that surname branch. Since the Y chromosome is passed only from father to son, you will need to locate a son of a son of a son of that surname ancestor. This might be a second, third or more distant cousin, but it doesn't matter. They can still be your proxy for that surname line. Try to find a proxy tester for each of your surnames. This is my husband's chart, showing which surnames I've tested and which I still need to convince someone to test. Notice this example of pedigree collapse, where he has the same couple as 4</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great-grandparents three different times. The grey names are the duplicates.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6542191-6DDC-D749-90FC-378C6EAE5F79}" type="slidenum">
              <a:rPr lang="en-US" smtClean="0"/>
              <a:pPr/>
              <a:t>7</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8223801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When you test at FTDNA, you get a match list similar to this (first names have been redacted for privacy). For simplicity, I’m showing you here only a few of my husband's third cousin's matches who are named Bacharach or </a:t>
            </a:r>
            <a:r>
              <a:rPr lang="en-US" sz="1200" kern="1200" dirty="0" err="1" smtClean="0">
                <a:solidFill>
                  <a:schemeClr val="tx1"/>
                </a:solidFill>
                <a:latin typeface="+mn-lt"/>
                <a:ea typeface="+mn-ea"/>
                <a:cs typeface="+mn-cs"/>
              </a:rPr>
              <a:t>Bachrach</a:t>
            </a:r>
            <a:r>
              <a:rPr lang="en-US" sz="1200" kern="1200" dirty="0" smtClean="0">
                <a:solidFill>
                  <a:schemeClr val="tx1"/>
                </a:solidFill>
                <a:latin typeface="+mn-lt"/>
                <a:ea typeface="+mn-ea"/>
                <a:cs typeface="+mn-cs"/>
              </a:rPr>
              <a:t>. Not all his matches have the Bacharach surname. Note the column to the far left, “Genetic Distance.” This is a measure of how different these men’s Y-chromosome are from each other. For example, the first one, a descendant of Rabbi </a:t>
            </a:r>
            <a:r>
              <a:rPr lang="en-US" sz="1200" kern="1200" dirty="0" err="1" smtClean="0">
                <a:solidFill>
                  <a:schemeClr val="tx1"/>
                </a:solidFill>
                <a:latin typeface="+mn-lt"/>
                <a:ea typeface="+mn-ea"/>
                <a:cs typeface="+mn-cs"/>
              </a:rPr>
              <a:t>Tuvia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Bachrach</a:t>
            </a:r>
            <a:r>
              <a:rPr lang="en-US" sz="1200" kern="1200" dirty="0" smtClean="0">
                <a:solidFill>
                  <a:schemeClr val="tx1"/>
                </a:solidFill>
                <a:latin typeface="+mn-lt"/>
                <a:ea typeface="+mn-ea"/>
                <a:cs typeface="+mn-cs"/>
              </a:rPr>
              <a:t>, has a genetic distance of 2, meaning they match on 35 out of 37 markers, or locations on the chromosome. From that information we can click the orange square to compute the probabilities of how far back their shared ancestor lived. We know these men on the list all had a common ancestor, even though we don’t have a paper trail to connect them. The DNA says they all have some version, with a few changes or mutations, of that original Y-chromosome passed down from that one man, maybe their eighth or tenth great-grandfather, or maybe further back. In the case of the </a:t>
            </a:r>
            <a:r>
              <a:rPr lang="en-US" sz="1200" kern="1200" dirty="0" err="1" smtClean="0">
                <a:solidFill>
                  <a:schemeClr val="tx1"/>
                </a:solidFill>
                <a:latin typeface="+mn-lt"/>
                <a:ea typeface="+mn-ea"/>
                <a:cs typeface="+mn-cs"/>
              </a:rPr>
              <a:t>Bacharachs</a:t>
            </a:r>
            <a:r>
              <a:rPr lang="en-US" sz="1200" kern="1200" dirty="0" smtClean="0">
                <a:solidFill>
                  <a:schemeClr val="tx1"/>
                </a:solidFill>
                <a:latin typeface="+mn-lt"/>
                <a:ea typeface="+mn-ea"/>
                <a:cs typeface="+mn-cs"/>
              </a:rPr>
              <a:t>, I estimate their common ancestor to have lived in about the thirteenth or fourteenth century. How do they have the same surname when Jews did not get surnames until the eighteenth or nineteenth centuries? We’ll get to that shortly. The important thing to remember is that you have a common male ancestor with everyone on your match list.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this time, Family Tree DNA (FTDNA) is the only company that does Y chromosome testing. The most basic test covers 37 markers. You can also order 67 or 111 markers, but usually you start with 37 and upgrade from there if appropriate.</a:t>
            </a:r>
            <a:r>
              <a:rPr lang="en-US" dirty="0" smtClean="0"/>
              <a:t> </a:t>
            </a:r>
            <a:endParaRPr lang="en-US" dirty="0"/>
          </a:p>
        </p:txBody>
      </p:sp>
      <p:sp>
        <p:nvSpPr>
          <p:cNvPr id="4" name="Slide Number Placeholder 3"/>
          <p:cNvSpPr>
            <a:spLocks noGrp="1"/>
          </p:cNvSpPr>
          <p:nvPr>
            <p:ph type="sldNum" sz="quarter" idx="10"/>
          </p:nvPr>
        </p:nvSpPr>
        <p:spPr/>
        <p:txBody>
          <a:bodyPr/>
          <a:lstStyle/>
          <a:p>
            <a:fld id="{26542191-6DDC-D749-90FC-378C6EAE5F79}" type="slidenum">
              <a:rPr lang="en-US" smtClean="0"/>
              <a:pPr/>
              <a:t>8</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79898249"/>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Once you've convinced your designated Y chromosome cousin to test, and his results are back, what next?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Besides your match list, which we saw on the last slide, you need to look at your </a:t>
            </a:r>
            <a:r>
              <a:rPr lang="en-US" sz="1200" kern="1200" dirty="0" err="1" smtClean="0">
                <a:solidFill>
                  <a:schemeClr val="tx1"/>
                </a:solidFill>
                <a:latin typeface="+mn-lt"/>
                <a:ea typeface="+mn-ea"/>
                <a:cs typeface="+mn-cs"/>
              </a:rPr>
              <a:t>haplogroup</a:t>
            </a:r>
            <a:r>
              <a:rPr lang="en-US" sz="1200" kern="1200" dirty="0" smtClean="0">
                <a:solidFill>
                  <a:schemeClr val="tx1"/>
                </a:solidFill>
                <a:latin typeface="+mn-lt"/>
                <a:ea typeface="+mn-ea"/>
                <a:cs typeface="+mn-cs"/>
              </a:rPr>
              <a:t> designation on the FTDNA website. It shows prominently on your home page there.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a:t>
            </a:r>
            <a:r>
              <a:rPr lang="en-US" sz="1200" kern="1200" dirty="0" err="1" smtClean="0">
                <a:solidFill>
                  <a:schemeClr val="tx1"/>
                </a:solidFill>
                <a:latin typeface="+mn-lt"/>
                <a:ea typeface="+mn-ea"/>
                <a:cs typeface="+mn-cs"/>
              </a:rPr>
              <a:t>haplogroup</a:t>
            </a:r>
            <a:r>
              <a:rPr lang="en-US" sz="1200" kern="1200" dirty="0" smtClean="0">
                <a:solidFill>
                  <a:schemeClr val="tx1"/>
                </a:solidFill>
                <a:latin typeface="+mn-lt"/>
                <a:ea typeface="+mn-ea"/>
                <a:cs typeface="+mn-cs"/>
              </a:rPr>
              <a:t> is the large branch of the human family tree your Y-DNA belongs to. </a:t>
            </a:r>
            <a:r>
              <a:rPr lang="en-US" sz="1200" kern="1200" dirty="0" err="1" smtClean="0">
                <a:solidFill>
                  <a:schemeClr val="tx1"/>
                </a:solidFill>
                <a:latin typeface="+mn-lt"/>
                <a:ea typeface="+mn-ea"/>
                <a:cs typeface="+mn-cs"/>
              </a:rPr>
              <a:t>Haplogroups</a:t>
            </a:r>
            <a:r>
              <a:rPr lang="en-US" sz="1200" kern="1200" dirty="0" smtClean="0">
                <a:solidFill>
                  <a:schemeClr val="tx1"/>
                </a:solidFill>
                <a:latin typeface="+mn-lt"/>
                <a:ea typeface="+mn-ea"/>
                <a:cs typeface="+mn-cs"/>
              </a:rPr>
              <a:t> are designated by letters and numbers. Most Jewish Y-chromosome results belong to G, I, J (1 &amp; 2), Q, R, or T. For example, the </a:t>
            </a:r>
            <a:r>
              <a:rPr lang="en-US" sz="1200" kern="1200" dirty="0" err="1" smtClean="0">
                <a:solidFill>
                  <a:schemeClr val="tx1"/>
                </a:solidFill>
                <a:latin typeface="+mn-lt"/>
                <a:ea typeface="+mn-ea"/>
                <a:cs typeface="+mn-cs"/>
              </a:rPr>
              <a:t>Bacharachs</a:t>
            </a:r>
            <a:r>
              <a:rPr lang="en-US" sz="1200" kern="1200" dirty="0" smtClean="0">
                <a:solidFill>
                  <a:schemeClr val="tx1"/>
                </a:solidFill>
                <a:latin typeface="+mn-lt"/>
                <a:ea typeface="+mn-ea"/>
                <a:cs typeface="+mn-cs"/>
              </a:rPr>
              <a:t> are in a subgroup of J2 called J-556.</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won't get into this any more than to say you should seek out the appropriate </a:t>
            </a:r>
            <a:r>
              <a:rPr lang="en-US" sz="1200" kern="1200" dirty="0" err="1" smtClean="0">
                <a:solidFill>
                  <a:schemeClr val="tx1"/>
                </a:solidFill>
                <a:latin typeface="+mn-lt"/>
                <a:ea typeface="+mn-ea"/>
                <a:cs typeface="+mn-cs"/>
              </a:rPr>
              <a:t>haplogroup</a:t>
            </a:r>
            <a:r>
              <a:rPr lang="en-US" sz="1200" kern="1200" dirty="0" smtClean="0">
                <a:solidFill>
                  <a:schemeClr val="tx1"/>
                </a:solidFill>
                <a:latin typeface="+mn-lt"/>
                <a:ea typeface="+mn-ea"/>
                <a:cs typeface="+mn-cs"/>
              </a:rPr>
              <a:t> project and join it. The volunteer project administrators will advise you on further testing, and you'll be better able to see your results in context with others in your </a:t>
            </a:r>
            <a:r>
              <a:rPr lang="en-US" sz="1200" kern="1200" dirty="0" err="1" smtClean="0">
                <a:solidFill>
                  <a:schemeClr val="tx1"/>
                </a:solidFill>
                <a:latin typeface="+mn-lt"/>
                <a:ea typeface="+mn-ea"/>
                <a:cs typeface="+mn-cs"/>
              </a:rPr>
              <a:t>haplogroup</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Your results are meaningless in themselves—they only make sense when compared with others. </a:t>
            </a:r>
            <a:r>
              <a:rPr lang="en-US" sz="1200" kern="1200" dirty="0" err="1" smtClean="0">
                <a:solidFill>
                  <a:schemeClr val="tx1"/>
                </a:solidFill>
                <a:latin typeface="+mn-lt"/>
                <a:ea typeface="+mn-ea"/>
                <a:cs typeface="+mn-cs"/>
              </a:rPr>
              <a:t>Haplogroup</a:t>
            </a:r>
            <a:r>
              <a:rPr lang="en-US" sz="1200" kern="1200" dirty="0" smtClean="0">
                <a:solidFill>
                  <a:schemeClr val="tx1"/>
                </a:solidFill>
                <a:latin typeface="+mn-lt"/>
                <a:ea typeface="+mn-ea"/>
                <a:cs typeface="+mn-cs"/>
              </a:rPr>
              <a:t> projects, regional projects, and surname projects provide context, so reach out and join all appropriate projects.</a:t>
            </a:r>
            <a:endParaRPr lang="en-US" dirty="0"/>
          </a:p>
        </p:txBody>
      </p:sp>
      <p:sp>
        <p:nvSpPr>
          <p:cNvPr id="4" name="Slide Number Placeholder 3"/>
          <p:cNvSpPr>
            <a:spLocks noGrp="1"/>
          </p:cNvSpPr>
          <p:nvPr>
            <p:ph type="sldNum" sz="quarter" idx="10"/>
          </p:nvPr>
        </p:nvSpPr>
        <p:spPr/>
        <p:txBody>
          <a:bodyPr/>
          <a:lstStyle/>
          <a:p>
            <a:fld id="{26542191-6DDC-D749-90FC-378C6EAE5F79}" type="slidenum">
              <a:rPr lang="en-US" smtClean="0"/>
              <a:pPr/>
              <a:t>9</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9261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4768B9-FED0-1A49-BB59-09CCE156D44A}" type="datetimeFigureOut">
              <a:rPr lang="en-US" smtClean="0"/>
              <a:pPr/>
              <a:t>7/22/15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CA0C9-4E9E-9D4A-B854-7ABB97383E4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4768B9-FED0-1A49-BB59-09CCE156D44A}" type="datetimeFigureOut">
              <a:rPr lang="en-US" smtClean="0"/>
              <a:pPr/>
              <a:t>7/22/15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CA0C9-4E9E-9D4A-B854-7ABB97383E4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4768B9-FED0-1A49-BB59-09CCE156D44A}" type="datetimeFigureOut">
              <a:rPr lang="en-US" smtClean="0"/>
              <a:pPr/>
              <a:t>7/22/15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CA0C9-4E9E-9D4A-B854-7ABB97383E4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4768B9-FED0-1A49-BB59-09CCE156D44A}" type="datetimeFigureOut">
              <a:rPr lang="en-US" smtClean="0"/>
              <a:pPr/>
              <a:t>7/22/15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CA0C9-4E9E-9D4A-B854-7ABB97383E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768B9-FED0-1A49-BB59-09CCE156D44A}" type="datetimeFigureOut">
              <a:rPr lang="en-US" smtClean="0"/>
              <a:pPr/>
              <a:t>7/22/15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CA0C9-4E9E-9D4A-B854-7ABB97383E4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4768B9-FED0-1A49-BB59-09CCE156D44A}" type="datetimeFigureOut">
              <a:rPr lang="en-US" smtClean="0"/>
              <a:pPr/>
              <a:t>7/22/15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DCA0C9-4E9E-9D4A-B854-7ABB97383E4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4768B9-FED0-1A49-BB59-09CCE156D44A}" type="datetimeFigureOut">
              <a:rPr lang="en-US" smtClean="0"/>
              <a:pPr/>
              <a:t>7/22/15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DCA0C9-4E9E-9D4A-B854-7ABB97383E4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4768B9-FED0-1A49-BB59-09CCE156D44A}" type="datetimeFigureOut">
              <a:rPr lang="en-US" smtClean="0"/>
              <a:pPr/>
              <a:t>7/22/15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DCA0C9-4E9E-9D4A-B854-7ABB97383E4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768B9-FED0-1A49-BB59-09CCE156D44A}" type="datetimeFigureOut">
              <a:rPr lang="en-US" smtClean="0"/>
              <a:pPr/>
              <a:t>7/22/15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DCA0C9-4E9E-9D4A-B854-7ABB97383E4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768B9-FED0-1A49-BB59-09CCE156D44A}" type="datetimeFigureOut">
              <a:rPr lang="en-US" smtClean="0"/>
              <a:pPr/>
              <a:t>7/22/15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DCA0C9-4E9E-9D4A-B854-7ABB97383E4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768B9-FED0-1A49-BB59-09CCE156D44A}" type="datetimeFigureOut">
              <a:rPr lang="en-US" smtClean="0"/>
              <a:pPr/>
              <a:t>7/22/15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DCA0C9-4E9E-9D4A-B854-7ABB97383E4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768B9-FED0-1A49-BB59-09CCE156D44A}" type="datetimeFigureOut">
              <a:rPr lang="en-US" smtClean="0"/>
              <a:pPr/>
              <a:t>7/22/15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CA0C9-4E9E-9D4A-B854-7ABB97383E4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df"/><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hyperlink" Target="http://jewsoffrankfurt.com" TargetMode="External"/><Relationship Id="rId4" Type="http://schemas.openxmlformats.org/officeDocument/2006/relationships/image" Target="../media/image19.png"/><Relationship Id="rId5" Type="http://schemas.openxmlformats.org/officeDocument/2006/relationships/hyperlink" Target="mailto:akaha@comcast.net" TargetMode="External"/><Relationship Id="rId6" Type="http://schemas.openxmlformats.org/officeDocument/2006/relationships/hyperlink" Target="http://bacharachdna.com" TargetMode="External"/><Relationship Id="rId7" Type="http://schemas.openxmlformats.org/officeDocument/2006/relationships/hyperlink" Target="https://www.familytreedna.com/public/Jews_of_Frankfurt?iframe=yresults" TargetMode="External"/><Relationship Id="rId8" Type="http://schemas.openxmlformats.org/officeDocument/2006/relationships/hyperlink" Target="http://bacharachdna.com/" TargetMode="External"/><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15900"/>
            <a:ext cx="6502400" cy="1536700"/>
          </a:xfrm>
        </p:spPr>
        <p:txBody>
          <a:bodyPr>
            <a:noAutofit/>
          </a:bodyPr>
          <a:lstStyle/>
          <a:p>
            <a:r>
              <a:rPr lang="en-US" altLang="ja-JP" sz="4800" dirty="0" smtClean="0">
                <a:latin typeface="+mn-lt"/>
                <a:cs typeface=""/>
              </a:rPr>
              <a:t/>
            </a:r>
            <a:br>
              <a:rPr lang="en-US" altLang="ja-JP" sz="4800" dirty="0" smtClean="0">
                <a:latin typeface="+mn-lt"/>
                <a:cs typeface=""/>
              </a:rPr>
            </a:br>
            <a:r>
              <a:rPr lang="en-US" altLang="ja-JP" sz="4800" dirty="0" smtClean="0">
                <a:latin typeface="+mn-lt"/>
                <a:cs typeface=""/>
              </a:rPr>
              <a:t/>
            </a:r>
            <a:br>
              <a:rPr lang="en-US" altLang="ja-JP" sz="4800" dirty="0" smtClean="0">
                <a:latin typeface="+mn-lt"/>
                <a:cs typeface=""/>
              </a:rPr>
            </a:br>
            <a:r>
              <a:rPr lang="en-US" altLang="ja-JP" sz="4800" dirty="0" smtClean="0">
                <a:latin typeface="+mn-lt"/>
                <a:cs typeface=""/>
              </a:rPr>
              <a:t/>
            </a:r>
            <a:br>
              <a:rPr lang="en-US" altLang="ja-JP" sz="4800" dirty="0" smtClean="0">
                <a:latin typeface="+mn-lt"/>
                <a:cs typeface=""/>
              </a:rPr>
            </a:br>
            <a:r>
              <a:rPr lang="en-US" altLang="ja-JP" sz="4800" b="1" dirty="0" smtClean="0">
                <a:cs typeface=""/>
              </a:rPr>
              <a:t>Is</a:t>
            </a:r>
            <a:r>
              <a:rPr lang="ja-JP" altLang="en-US" sz="4800" b="1" dirty="0" smtClean="0">
                <a:cs typeface=""/>
              </a:rPr>
              <a:t> </a:t>
            </a:r>
            <a:r>
              <a:rPr lang="en-US" altLang="ja-JP" sz="4800" b="1" dirty="0" smtClean="0">
                <a:cs typeface=""/>
              </a:rPr>
              <a:t>a</a:t>
            </a:r>
            <a:r>
              <a:rPr lang="ja-JP" altLang="en-US" sz="4800" b="1" dirty="0" smtClean="0">
                <a:cs typeface=""/>
              </a:rPr>
              <a:t> </a:t>
            </a:r>
            <a:r>
              <a:rPr lang="ja-JP" altLang="ja-JP" sz="4800" b="1" dirty="0" smtClean="0">
                <a:cs typeface=""/>
              </a:rPr>
              <a:t>R</a:t>
            </a:r>
            <a:r>
              <a:rPr lang="en-US" altLang="ja-JP" sz="4800" b="1" dirty="0" err="1" smtClean="0">
                <a:cs typeface=""/>
              </a:rPr>
              <a:t>abbi</a:t>
            </a:r>
            <a:r>
              <a:rPr lang="ja-JP" altLang="en-US" sz="4800" b="1" dirty="0" smtClean="0">
                <a:cs typeface=""/>
              </a:rPr>
              <a:t> </a:t>
            </a:r>
            <a:r>
              <a:rPr lang="en-US" altLang="ja-JP" sz="4800" b="1" dirty="0" smtClean="0">
                <a:cs typeface=""/>
              </a:rPr>
              <a:t>Hiding in</a:t>
            </a:r>
            <a:br>
              <a:rPr lang="en-US" altLang="ja-JP" sz="4800" b="1" dirty="0" smtClean="0">
                <a:cs typeface=""/>
              </a:rPr>
            </a:br>
            <a:r>
              <a:rPr lang="en-US" altLang="ja-JP" sz="4800" b="1" dirty="0" smtClean="0">
                <a:cs typeface=""/>
              </a:rPr>
              <a:t>Your Family</a:t>
            </a:r>
            <a:r>
              <a:rPr lang="ja-JP" altLang="en-US" sz="4800" b="1" dirty="0" smtClean="0">
                <a:cs typeface=""/>
              </a:rPr>
              <a:t> </a:t>
            </a:r>
            <a:r>
              <a:rPr lang="en-US" altLang="ja-JP" sz="4800" b="1" dirty="0" smtClean="0">
                <a:cs typeface=""/>
              </a:rPr>
              <a:t>Tree?</a:t>
            </a:r>
            <a:r>
              <a:rPr lang="en-US" altLang="ja-JP" sz="4800" dirty="0" smtClean="0">
                <a:latin typeface="+mn-lt"/>
                <a:cs typeface=""/>
              </a:rPr>
              <a:t/>
            </a:r>
            <a:br>
              <a:rPr lang="en-US" altLang="ja-JP" sz="4800" dirty="0" smtClean="0">
                <a:latin typeface="+mn-lt"/>
                <a:cs typeface=""/>
              </a:rPr>
            </a:br>
            <a:r>
              <a:rPr lang="en-US" altLang="ja-JP" sz="4800" dirty="0" smtClean="0">
                <a:latin typeface="+mn-lt"/>
                <a:cs typeface=""/>
              </a:rPr>
              <a:t/>
            </a:r>
            <a:br>
              <a:rPr lang="en-US" altLang="ja-JP" sz="4800" dirty="0" smtClean="0">
                <a:latin typeface="+mn-lt"/>
                <a:cs typeface=""/>
              </a:rPr>
            </a:br>
            <a:r>
              <a:rPr lang="en-US" sz="4800" dirty="0" smtClean="0"/>
              <a:t/>
            </a:r>
            <a:br>
              <a:rPr lang="en-US" sz="4800" dirty="0" smtClean="0"/>
            </a:br>
            <a:endParaRPr lang="en-US" sz="4800" dirty="0">
              <a:latin typeface="+mn-lt"/>
              <a:cs typeface=""/>
            </a:endParaRPr>
          </a:p>
        </p:txBody>
      </p:sp>
      <p:sp>
        <p:nvSpPr>
          <p:cNvPr id="3" name="TextBox 2"/>
          <p:cNvSpPr txBox="1"/>
          <p:nvPr/>
        </p:nvSpPr>
        <p:spPr>
          <a:xfrm>
            <a:off x="292100" y="4575364"/>
            <a:ext cx="4165600" cy="1569660"/>
          </a:xfrm>
          <a:prstGeom prst="rect">
            <a:avLst/>
          </a:prstGeom>
          <a:noFill/>
        </p:spPr>
        <p:txBody>
          <a:bodyPr wrap="square" rtlCol="0">
            <a:spAutoFit/>
          </a:bodyPr>
          <a:lstStyle/>
          <a:p>
            <a:pPr algn="ctr"/>
            <a:r>
              <a:rPr lang="en-US" sz="3200" dirty="0" smtClean="0"/>
              <a:t>Presented by: </a:t>
            </a:r>
          </a:p>
          <a:p>
            <a:pPr algn="ctr"/>
            <a:r>
              <a:rPr lang="en-US" sz="3200" dirty="0" smtClean="0"/>
              <a:t>Janet Billstein Akaha</a:t>
            </a:r>
          </a:p>
          <a:p>
            <a:pPr algn="ctr"/>
            <a:r>
              <a:rPr lang="en-US" sz="3200" dirty="0" smtClean="0"/>
              <a:t>Rachel Unkefer</a:t>
            </a:r>
            <a:endParaRPr lang="en-US" sz="3200" dirty="0"/>
          </a:p>
        </p:txBody>
      </p:sp>
      <p:pic>
        <p:nvPicPr>
          <p:cNvPr id="4" name="Picture 3" descr="220px-Samson_Wertheimer_portrait.jpg"/>
          <p:cNvPicPr>
            <a:picLocks noChangeAspect="1"/>
          </p:cNvPicPr>
          <p:nvPr/>
        </p:nvPicPr>
        <p:blipFill>
          <a:blip r:embed="rId3"/>
          <a:stretch>
            <a:fillRect/>
          </a:stretch>
        </p:blipFill>
        <p:spPr>
          <a:xfrm>
            <a:off x="1066800" y="1986529"/>
            <a:ext cx="2171700" cy="2588835"/>
          </a:xfrm>
          <a:prstGeom prst="rect">
            <a:avLst/>
          </a:prstGeom>
        </p:spPr>
      </p:pic>
      <p:pic>
        <p:nvPicPr>
          <p:cNvPr id="5" name="Picture 4" descr="Samson tombstone2.JPG"/>
          <p:cNvPicPr>
            <a:picLocks noChangeAspect="1"/>
          </p:cNvPicPr>
          <p:nvPr/>
        </p:nvPicPr>
        <p:blipFill>
          <a:blip r:embed="rId4"/>
          <a:stretch>
            <a:fillRect/>
          </a:stretch>
        </p:blipFill>
        <p:spPr>
          <a:xfrm>
            <a:off x="5041900" y="3142683"/>
            <a:ext cx="3124200" cy="3002341"/>
          </a:xfrm>
          <a:prstGeom prst="rect">
            <a:avLst/>
          </a:prstGeom>
          <a:ln>
            <a:solidFill>
              <a:schemeClr val="accent1"/>
            </a:solidFill>
          </a:ln>
          <a:effectLst>
            <a:outerShdw dist="38100" dir="2700000">
              <a:srgbClr val="000000">
                <a:alpha val="81000"/>
              </a:srgbClr>
            </a:outerShdw>
          </a:effectLst>
        </p:spPr>
      </p:pic>
      <p:sp>
        <p:nvSpPr>
          <p:cNvPr id="6" name="TextBox 5"/>
          <p:cNvSpPr txBox="1"/>
          <p:nvPr/>
        </p:nvSpPr>
        <p:spPr>
          <a:xfrm>
            <a:off x="4165600" y="2311686"/>
            <a:ext cx="4572000" cy="830997"/>
          </a:xfrm>
          <a:prstGeom prst="rect">
            <a:avLst/>
          </a:prstGeom>
          <a:noFill/>
        </p:spPr>
        <p:txBody>
          <a:bodyPr wrap="square" rtlCol="0">
            <a:spAutoFit/>
          </a:bodyPr>
          <a:lstStyle/>
          <a:p>
            <a:pPr algn="ctr"/>
            <a:r>
              <a:rPr lang="en-US" sz="2400" b="1" dirty="0" smtClean="0"/>
              <a:t>Lessons from Genetic Genealogy</a:t>
            </a:r>
          </a:p>
          <a:p>
            <a:pPr algn="ctr"/>
            <a:r>
              <a:rPr lang="en-US" sz="2400" b="1" dirty="0" smtClean="0"/>
              <a:t>for Traditional Genealogists</a:t>
            </a:r>
            <a:endParaRPr lang="en-US" sz="2400" b="1" dirty="0"/>
          </a:p>
        </p:txBody>
      </p:sp>
      <p:sp>
        <p:nvSpPr>
          <p:cNvPr id="7" name="TextBox 6"/>
          <p:cNvSpPr txBox="1"/>
          <p:nvPr/>
        </p:nvSpPr>
        <p:spPr>
          <a:xfrm>
            <a:off x="457200" y="6145024"/>
            <a:ext cx="4960437" cy="523220"/>
          </a:xfrm>
          <a:prstGeom prst="rect">
            <a:avLst/>
          </a:prstGeom>
          <a:noFill/>
        </p:spPr>
        <p:txBody>
          <a:bodyPr wrap="none" rtlCol="0">
            <a:spAutoFit/>
          </a:bodyPr>
          <a:lstStyle/>
          <a:p>
            <a:r>
              <a:rPr lang="en-US" sz="2800" dirty="0" smtClean="0">
                <a:solidFill>
                  <a:srgbClr val="0000FF"/>
                </a:solidFill>
              </a:rPr>
              <a:t>http://www.jewsoffrankfurt.com</a:t>
            </a:r>
            <a:endParaRPr lang="en-US" sz="2800" dirty="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96900" y="3479800"/>
            <a:ext cx="8293100" cy="707886"/>
          </a:xfrm>
          <a:prstGeom prst="rect">
            <a:avLst/>
          </a:prstGeom>
          <a:solidFill>
            <a:srgbClr val="FFFF00"/>
          </a:solidFill>
        </p:spPr>
        <p:txBody>
          <a:bodyPr wrap="square" rtlCol="0">
            <a:spAutoFit/>
          </a:bodyPr>
          <a:lstStyle/>
          <a:p>
            <a:r>
              <a:rPr lang="en-US" sz="4000" dirty="0" smtClean="0">
                <a:solidFill>
                  <a:srgbClr val="0000FF"/>
                </a:solidFill>
              </a:rPr>
              <a:t>What’s so special about Frankfurt?</a:t>
            </a:r>
            <a:endParaRPr lang="en-US" sz="4000" dirty="0">
              <a:solidFill>
                <a:srgbClr val="0000FF"/>
              </a:solidFill>
            </a:endParaRPr>
          </a:p>
        </p:txBody>
      </p:sp>
      <p:pic>
        <p:nvPicPr>
          <p:cNvPr id="5" name="Picture 4"/>
          <p:cNvPicPr>
            <a:picLocks noChangeAspect="1"/>
          </p:cNvPicPr>
          <p:nvPr/>
        </p:nvPicPr>
        <p:blipFill>
          <a:blip r:embed="rId3"/>
          <a:stretch>
            <a:fillRect/>
          </a:stretch>
        </p:blipFill>
        <p:spPr>
          <a:xfrm>
            <a:off x="4813300" y="4152900"/>
            <a:ext cx="4076700" cy="2705100"/>
          </a:xfrm>
          <a:prstGeom prst="rect">
            <a:avLst/>
          </a:prstGeom>
        </p:spPr>
      </p:pic>
      <p:pic>
        <p:nvPicPr>
          <p:cNvPr id="6" name="Picture 5"/>
          <p:cNvPicPr>
            <a:picLocks noChangeAspect="1"/>
          </p:cNvPicPr>
          <p:nvPr/>
        </p:nvPicPr>
        <p:blipFill>
          <a:blip r:embed="rId4"/>
          <a:stretch>
            <a:fillRect/>
          </a:stretch>
        </p:blipFill>
        <p:spPr>
          <a:xfrm>
            <a:off x="596900" y="952500"/>
            <a:ext cx="4216400" cy="2527300"/>
          </a:xfrm>
          <a:prstGeom prst="rect">
            <a:avLst/>
          </a:prstGeom>
        </p:spPr>
      </p:pic>
      <p:sp>
        <p:nvSpPr>
          <p:cNvPr id="7" name="TextBox 6"/>
          <p:cNvSpPr txBox="1"/>
          <p:nvPr/>
        </p:nvSpPr>
        <p:spPr>
          <a:xfrm>
            <a:off x="5448300" y="952500"/>
            <a:ext cx="3239739" cy="461665"/>
          </a:xfrm>
          <a:prstGeom prst="rect">
            <a:avLst/>
          </a:prstGeom>
          <a:noFill/>
        </p:spPr>
        <p:txBody>
          <a:bodyPr wrap="square" rtlCol="0">
            <a:spAutoFit/>
          </a:bodyPr>
          <a:lstStyle/>
          <a:p>
            <a:r>
              <a:rPr lang="en-US" altLang="ja-JP" sz="2400" b="1" dirty="0" smtClean="0"/>
              <a:t>STABLE</a:t>
            </a:r>
            <a:r>
              <a:rPr lang="ja-JP" altLang="en-US" sz="2400" b="1" dirty="0" smtClean="0"/>
              <a:t> </a:t>
            </a:r>
            <a:r>
              <a:rPr lang="en-US" altLang="ja-JP" sz="2400" b="1" dirty="0" smtClean="0"/>
              <a:t>SURNAMES</a:t>
            </a:r>
            <a:endParaRPr lang="en-US" sz="2400" b="1" dirty="0"/>
          </a:p>
        </p:txBody>
      </p:sp>
      <p:sp>
        <p:nvSpPr>
          <p:cNvPr id="8" name="TextBox 7"/>
          <p:cNvSpPr txBox="1"/>
          <p:nvPr/>
        </p:nvSpPr>
        <p:spPr>
          <a:xfrm>
            <a:off x="5448300" y="1587500"/>
            <a:ext cx="3473276" cy="830997"/>
          </a:xfrm>
          <a:prstGeom prst="rect">
            <a:avLst/>
          </a:prstGeom>
          <a:noFill/>
        </p:spPr>
        <p:txBody>
          <a:bodyPr wrap="square" rtlCol="0">
            <a:spAutoFit/>
          </a:bodyPr>
          <a:lstStyle/>
          <a:p>
            <a:r>
              <a:rPr lang="en-US" altLang="ja-JP" sz="2400" b="1" dirty="0" smtClean="0"/>
              <a:t>STABLE</a:t>
            </a:r>
            <a:r>
              <a:rPr lang="ja-JP" altLang="en-US" sz="2400" b="1" dirty="0" smtClean="0"/>
              <a:t> </a:t>
            </a:r>
            <a:r>
              <a:rPr lang="en-US" altLang="ja-JP" sz="2400" b="1" dirty="0" smtClean="0"/>
              <a:t>POPULATION</a:t>
            </a:r>
          </a:p>
          <a:p>
            <a:r>
              <a:rPr lang="en-US" altLang="ja-JP" sz="2400" b="1" dirty="0" smtClean="0"/>
              <a:t>   /RELATIVE PEACE</a:t>
            </a:r>
            <a:endParaRPr lang="en-US" sz="2400" b="1" dirty="0"/>
          </a:p>
        </p:txBody>
      </p:sp>
      <p:sp>
        <p:nvSpPr>
          <p:cNvPr id="9" name="TextBox 8"/>
          <p:cNvSpPr txBox="1"/>
          <p:nvPr/>
        </p:nvSpPr>
        <p:spPr>
          <a:xfrm>
            <a:off x="5448300" y="2418498"/>
            <a:ext cx="3009900" cy="461665"/>
          </a:xfrm>
          <a:prstGeom prst="rect">
            <a:avLst/>
          </a:prstGeom>
          <a:noFill/>
        </p:spPr>
        <p:txBody>
          <a:bodyPr wrap="square" rtlCol="0">
            <a:spAutoFit/>
          </a:bodyPr>
          <a:lstStyle/>
          <a:p>
            <a:r>
              <a:rPr lang="en-US" sz="2400" b="1" dirty="0" smtClean="0"/>
              <a:t>TRADE ROUTE</a:t>
            </a:r>
            <a:endParaRPr lang="en-US" sz="2400" b="1" dirty="0"/>
          </a:p>
        </p:txBody>
      </p:sp>
      <p:sp>
        <p:nvSpPr>
          <p:cNvPr id="10" name="TextBox 9"/>
          <p:cNvSpPr txBox="1"/>
          <p:nvPr/>
        </p:nvSpPr>
        <p:spPr>
          <a:xfrm>
            <a:off x="596900" y="4483100"/>
            <a:ext cx="3370365" cy="461665"/>
          </a:xfrm>
          <a:prstGeom prst="rect">
            <a:avLst/>
          </a:prstGeom>
          <a:noFill/>
        </p:spPr>
        <p:txBody>
          <a:bodyPr wrap="square" rtlCol="0">
            <a:spAutoFit/>
          </a:bodyPr>
          <a:lstStyle/>
          <a:p>
            <a:r>
              <a:rPr lang="en-US" sz="2400" b="1" dirty="0" smtClean="0"/>
              <a:t>RABBINIC CENTER</a:t>
            </a:r>
            <a:r>
              <a:rPr lang="ja-JP" altLang="en-US" sz="2400" b="1" dirty="0" smtClean="0"/>
              <a:t> </a:t>
            </a:r>
            <a:r>
              <a:rPr lang="en-US" altLang="ja-JP" sz="2400" b="1" dirty="0" smtClean="0"/>
              <a:t>&amp;</a:t>
            </a:r>
            <a:endParaRPr lang="en-US" sz="2400" b="1" dirty="0"/>
          </a:p>
        </p:txBody>
      </p:sp>
      <p:sp>
        <p:nvSpPr>
          <p:cNvPr id="11" name="TextBox 10"/>
          <p:cNvSpPr txBox="1"/>
          <p:nvPr/>
        </p:nvSpPr>
        <p:spPr>
          <a:xfrm>
            <a:off x="596900" y="5936902"/>
            <a:ext cx="3752800" cy="461665"/>
          </a:xfrm>
          <a:prstGeom prst="rect">
            <a:avLst/>
          </a:prstGeom>
          <a:noFill/>
        </p:spPr>
        <p:txBody>
          <a:bodyPr wrap="square" rtlCol="0">
            <a:spAutoFit/>
          </a:bodyPr>
          <a:lstStyle/>
          <a:p>
            <a:r>
              <a:rPr lang="en-US" sz="2400" b="1" dirty="0" smtClean="0"/>
              <a:t>ELE TOLDOT RECORDS</a:t>
            </a:r>
          </a:p>
        </p:txBody>
      </p:sp>
      <p:sp>
        <p:nvSpPr>
          <p:cNvPr id="12" name="TextBox 11"/>
          <p:cNvSpPr txBox="1"/>
          <p:nvPr/>
        </p:nvSpPr>
        <p:spPr>
          <a:xfrm>
            <a:off x="552248" y="4944765"/>
            <a:ext cx="4261052" cy="1107996"/>
          </a:xfrm>
          <a:prstGeom prst="rect">
            <a:avLst/>
          </a:prstGeom>
          <a:noFill/>
        </p:spPr>
        <p:txBody>
          <a:bodyPr wrap="square" rtlCol="0">
            <a:spAutoFit/>
          </a:bodyPr>
          <a:lstStyle/>
          <a:p>
            <a:r>
              <a:rPr lang="ja-JP" altLang="en-US" sz="2400" b="1" dirty="0" smtClean="0"/>
              <a:t>    </a:t>
            </a:r>
            <a:r>
              <a:rPr lang="en-US" sz="2400" b="1" dirty="0" smtClean="0"/>
              <a:t>PROXIMITY to</a:t>
            </a:r>
          </a:p>
          <a:p>
            <a:r>
              <a:rPr lang="en-US" sz="2400" b="1" dirty="0" smtClean="0"/>
              <a:t>    </a:t>
            </a:r>
            <a:r>
              <a:rPr lang="ja-JP" altLang="ja-JP" sz="2400" b="1" dirty="0" smtClean="0"/>
              <a:t>W</a:t>
            </a:r>
            <a:r>
              <a:rPr lang="en-US" altLang="ja-JP" sz="2400" b="1" dirty="0" smtClean="0"/>
              <a:t>ORMS</a:t>
            </a:r>
            <a:r>
              <a:rPr lang="en-US" sz="2400" b="1" dirty="0" smtClean="0"/>
              <a:t> &amp; MAINZ</a:t>
            </a:r>
          </a:p>
          <a:p>
            <a:endParaRPr lang="en-US" dirty="0"/>
          </a:p>
        </p:txBody>
      </p:sp>
      <p:sp>
        <p:nvSpPr>
          <p:cNvPr id="13" name="TextBox 12"/>
          <p:cNvSpPr txBox="1"/>
          <p:nvPr/>
        </p:nvSpPr>
        <p:spPr>
          <a:xfrm>
            <a:off x="2159000" y="3018663"/>
            <a:ext cx="2654300" cy="461665"/>
          </a:xfrm>
          <a:prstGeom prst="rect">
            <a:avLst/>
          </a:prstGeom>
          <a:noFill/>
        </p:spPr>
        <p:txBody>
          <a:bodyPr wrap="square" rtlCol="0">
            <a:spAutoFit/>
          </a:bodyPr>
          <a:lstStyle/>
          <a:p>
            <a:r>
              <a:rPr lang="en-US" sz="1200" b="1" dirty="0" smtClean="0"/>
              <a:t>Battonstrasse Cemetery </a:t>
            </a:r>
          </a:p>
          <a:p>
            <a:r>
              <a:rPr lang="en-US" sz="1200" b="1" dirty="0" smtClean="0"/>
              <a:t>First interment 1272</a:t>
            </a:r>
            <a:endParaRPr lang="en-US" sz="1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46100" y="406400"/>
            <a:ext cx="8369300" cy="6340198"/>
          </a:xfrm>
          <a:prstGeom prst="rect">
            <a:avLst/>
          </a:prstGeom>
          <a:noFill/>
        </p:spPr>
        <p:txBody>
          <a:bodyPr wrap="square" rtlCol="0">
            <a:spAutoFit/>
          </a:bodyPr>
          <a:lstStyle/>
          <a:p>
            <a:r>
              <a:rPr lang="en-US" sz="3600" b="1" dirty="0" smtClean="0"/>
              <a:t>DOCUMENTED LINEAGES </a:t>
            </a:r>
          </a:p>
          <a:p>
            <a:r>
              <a:rPr lang="en-US" sz="3600" b="1" dirty="0" smtClean="0"/>
              <a:t>REPRESENTED IN </a:t>
            </a:r>
            <a:r>
              <a:rPr lang="en-US" altLang="ja-JP" sz="3600" b="1" dirty="0" smtClean="0"/>
              <a:t>THE</a:t>
            </a:r>
            <a:r>
              <a:rPr lang="ja-JP" altLang="en-US" sz="3600" b="1" dirty="0" smtClean="0"/>
              <a:t> </a:t>
            </a:r>
            <a:r>
              <a:rPr lang="en-US" altLang="ja-JP" sz="3600" b="1" dirty="0" smtClean="0"/>
              <a:t>JEWS</a:t>
            </a:r>
            <a:r>
              <a:rPr lang="ja-JP" altLang="en-US" sz="3600" b="1" dirty="0" smtClean="0"/>
              <a:t> </a:t>
            </a:r>
            <a:r>
              <a:rPr lang="en-US" altLang="ja-JP" sz="3600" b="1" dirty="0" smtClean="0"/>
              <a:t>OF</a:t>
            </a:r>
            <a:r>
              <a:rPr lang="ja-JP" altLang="en-US" sz="3600" b="1" dirty="0" smtClean="0"/>
              <a:t> </a:t>
            </a:r>
            <a:r>
              <a:rPr lang="en-US" altLang="ja-JP" sz="3600" b="1" dirty="0" smtClean="0"/>
              <a:t>FRANKFURT</a:t>
            </a:r>
            <a:r>
              <a:rPr lang="ja-JP" altLang="en-US" sz="3600" b="1" dirty="0" smtClean="0"/>
              <a:t> </a:t>
            </a:r>
            <a:r>
              <a:rPr lang="en-US" altLang="ja-JP" sz="3600" b="1" dirty="0" smtClean="0"/>
              <a:t>DNA</a:t>
            </a:r>
            <a:r>
              <a:rPr lang="ja-JP" altLang="en-US" sz="3600" b="1" dirty="0" smtClean="0"/>
              <a:t> </a:t>
            </a:r>
            <a:r>
              <a:rPr lang="en-US" sz="3600" b="1" dirty="0" smtClean="0"/>
              <a:t>PROJECT:</a:t>
            </a:r>
          </a:p>
          <a:p>
            <a:endParaRPr lang="en-US" sz="2800" dirty="0" smtClean="0"/>
          </a:p>
          <a:p>
            <a:r>
              <a:rPr lang="en-US" sz="2800" b="1" dirty="0" smtClean="0">
                <a:solidFill>
                  <a:srgbClr val="FF0000"/>
                </a:solidFill>
              </a:rPr>
              <a:t>BACH(A)RACH</a:t>
            </a:r>
            <a:r>
              <a:rPr lang="en-US" sz="2800" dirty="0"/>
              <a:t>, BAMBERGER,</a:t>
            </a:r>
            <a:r>
              <a:rPr lang="en-US" sz="2800" dirty="0" smtClean="0"/>
              <a:t> </a:t>
            </a:r>
            <a:r>
              <a:rPr lang="en-US" sz="2800" b="1" dirty="0" smtClean="0">
                <a:solidFill>
                  <a:srgbClr val="FF0000"/>
                </a:solidFill>
              </a:rPr>
              <a:t>WERTHEIM</a:t>
            </a:r>
            <a:r>
              <a:rPr lang="en-US" altLang="ja-JP" sz="2800" dirty="0" smtClean="0">
                <a:solidFill>
                  <a:srgbClr val="FF0000"/>
                </a:solidFill>
              </a:rPr>
              <a:t>(</a:t>
            </a:r>
            <a:r>
              <a:rPr lang="en-US" sz="2800" dirty="0" smtClean="0">
                <a:solidFill>
                  <a:srgbClr val="FF0000"/>
                </a:solidFill>
              </a:rPr>
              <a:t>ER</a:t>
            </a:r>
            <a:r>
              <a:rPr lang="en-US" altLang="ja-JP" sz="2800" dirty="0" smtClean="0">
                <a:solidFill>
                  <a:srgbClr val="FF0000"/>
                </a:solidFill>
              </a:rPr>
              <a:t>)</a:t>
            </a:r>
            <a:r>
              <a:rPr lang="en-US" altLang="ja-JP" sz="2800" dirty="0" smtClean="0"/>
              <a:t>,</a:t>
            </a:r>
            <a:endParaRPr lang="en-US" sz="2800" dirty="0" smtClean="0"/>
          </a:p>
          <a:p>
            <a:r>
              <a:rPr lang="en-US" sz="2800" b="1" dirty="0" smtClean="0">
                <a:solidFill>
                  <a:srgbClr val="FF0000"/>
                </a:solidFill>
              </a:rPr>
              <a:t>WEIL</a:t>
            </a:r>
            <a:r>
              <a:rPr lang="en-US" sz="2800" dirty="0" smtClean="0"/>
              <a:t>, GOLDSCHMIDT, BRILLIN</a:t>
            </a:r>
            <a:r>
              <a:rPr lang="en-US" sz="2800" dirty="0"/>
              <a:t>/BRÜLL</a:t>
            </a:r>
            <a:r>
              <a:rPr lang="en-US" sz="2800" dirty="0" smtClean="0"/>
              <a:t>, EPSTEIN, FULDA, GEISMAR, GÜNZBURG (ULMO), GUGGENHEIM, LORCH,</a:t>
            </a:r>
          </a:p>
          <a:p>
            <a:r>
              <a:rPr lang="en-US" sz="2800" dirty="0" smtClean="0"/>
              <a:t>ESKELLES </a:t>
            </a:r>
            <a:r>
              <a:rPr lang="en-US" sz="2800" dirty="0"/>
              <a:t>(Maharal of Prague </a:t>
            </a:r>
            <a:r>
              <a:rPr lang="en-US" sz="2800" dirty="0" smtClean="0"/>
              <a:t>line), RINDSKOPF, SCHNEERSON (Chabad line), OPPENHEIM(ER), </a:t>
            </a:r>
          </a:p>
          <a:p>
            <a:r>
              <a:rPr lang="en-US" sz="2800" dirty="0" smtClean="0"/>
              <a:t>HALPERN/HEILBRONN</a:t>
            </a:r>
            <a:r>
              <a:rPr lang="en-US" sz="2800" dirty="0"/>
              <a:t>(ER</a:t>
            </a:r>
            <a:r>
              <a:rPr lang="en-US" sz="2800" dirty="0" smtClean="0"/>
              <a:t>), SICHEL</a:t>
            </a:r>
            <a:r>
              <a:rPr lang="en-US" altLang="ja-JP" sz="2800" dirty="0" smtClean="0"/>
              <a:t>,</a:t>
            </a:r>
            <a:r>
              <a:rPr lang="ja-JP" altLang="en-US" sz="2800" dirty="0" smtClean="0"/>
              <a:t> </a:t>
            </a:r>
            <a:r>
              <a:rPr lang="en-US" sz="2800" dirty="0" smtClean="0"/>
              <a:t>TREVES, </a:t>
            </a:r>
          </a:p>
          <a:p>
            <a:r>
              <a:rPr lang="en-US" sz="2800" dirty="0" smtClean="0"/>
              <a:t>LEVITE: BEYFUS/SCHEUER, Ö</a:t>
            </a:r>
            <a:r>
              <a:rPr lang="ja-JP" altLang="ja-JP" sz="2800" dirty="0" smtClean="0"/>
              <a:t>T</a:t>
            </a:r>
            <a:r>
              <a:rPr lang="en-US" altLang="ja-JP" sz="2800" dirty="0" smtClean="0"/>
              <a:t>TINGEN-REISS,</a:t>
            </a:r>
          </a:p>
          <a:p>
            <a:r>
              <a:rPr lang="ja-JP" altLang="ja-JP" sz="2800" dirty="0" smtClean="0"/>
              <a:t>R</a:t>
            </a:r>
            <a:r>
              <a:rPr lang="en-US" altLang="ja-JP" sz="2800" dirty="0" smtClean="0"/>
              <a:t>OTHSCHILD,</a:t>
            </a:r>
            <a:r>
              <a:rPr lang="ja-JP" altLang="en-US" sz="2800" dirty="0" smtClean="0"/>
              <a:t> </a:t>
            </a:r>
            <a:r>
              <a:rPr lang="en-US" altLang="ja-JP" sz="2800" b="1" dirty="0" smtClean="0">
                <a:solidFill>
                  <a:srgbClr val="FF0000"/>
                </a:solidFill>
              </a:rPr>
              <a:t>SPIRA/SPIER/SPEYER/SHAPIRA</a:t>
            </a:r>
            <a:endParaRPr lang="en-US" sz="2800" b="1" dirty="0" smtClean="0">
              <a:solidFill>
                <a:srgbClr val="FF0000"/>
              </a:solidFill>
            </a:endParaRPr>
          </a:p>
          <a:p>
            <a:r>
              <a:rPr lang="en-US" sz="2800" dirty="0" smtClean="0"/>
              <a:t>Total </a:t>
            </a:r>
            <a:r>
              <a:rPr lang="en-US" sz="2800" dirty="0"/>
              <a:t>Members:  </a:t>
            </a:r>
            <a:r>
              <a:rPr lang="en-US" sz="2800" dirty="0" smtClean="0"/>
              <a:t>1</a:t>
            </a:r>
            <a:r>
              <a:rPr lang="en-US" altLang="ja-JP" sz="2800" dirty="0" smtClean="0"/>
              <a:t>10  (≈ 50% recruited)</a:t>
            </a:r>
            <a:endParaRPr lang="en-US" sz="2800"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b="1" dirty="0" smtClean="0"/>
              <a:t>SURNAME</a:t>
            </a:r>
            <a:r>
              <a:rPr lang="ja-JP" altLang="en-US" b="1" dirty="0" smtClean="0"/>
              <a:t> </a:t>
            </a:r>
            <a:r>
              <a:rPr lang="en-US" altLang="ja-JP" b="1" dirty="0" smtClean="0"/>
              <a:t>MISCONCEPTION #1</a:t>
            </a:r>
            <a:endParaRPr lang="en-US" dirty="0"/>
          </a:p>
        </p:txBody>
      </p:sp>
      <p:sp>
        <p:nvSpPr>
          <p:cNvPr id="3" name="TextBox 2"/>
          <p:cNvSpPr txBox="1"/>
          <p:nvPr/>
        </p:nvSpPr>
        <p:spPr>
          <a:xfrm>
            <a:off x="723900" y="1417638"/>
            <a:ext cx="7962900" cy="1846659"/>
          </a:xfrm>
          <a:prstGeom prst="rect">
            <a:avLst/>
          </a:prstGeom>
          <a:noFill/>
        </p:spPr>
        <p:txBody>
          <a:bodyPr wrap="square" rtlCol="0">
            <a:spAutoFit/>
          </a:bodyPr>
          <a:lstStyle/>
          <a:p>
            <a:r>
              <a:rPr lang="en-US" sz="3200" b="1" dirty="0" smtClean="0">
                <a:solidFill>
                  <a:srgbClr val="FF0000"/>
                </a:solidFill>
              </a:rPr>
              <a:t>JEWS DIDN’T HAVE SURNAMES UNTIL</a:t>
            </a:r>
          </a:p>
          <a:p>
            <a:r>
              <a:rPr lang="en-US" sz="3200" b="1" dirty="0" smtClean="0">
                <a:solidFill>
                  <a:srgbClr val="FF0000"/>
                </a:solidFill>
              </a:rPr>
              <a:t>MANDATED IN THE LATE 18</a:t>
            </a:r>
            <a:r>
              <a:rPr lang="en-US" sz="3200" b="1" baseline="30000" dirty="0" smtClean="0">
                <a:solidFill>
                  <a:srgbClr val="FF0000"/>
                </a:solidFill>
              </a:rPr>
              <a:t>TH</a:t>
            </a:r>
            <a:r>
              <a:rPr lang="en-US" sz="3200" b="1" dirty="0" smtClean="0">
                <a:solidFill>
                  <a:srgbClr val="FF0000"/>
                </a:solidFill>
              </a:rPr>
              <a:t>  TO THE EARLY 19</a:t>
            </a:r>
            <a:r>
              <a:rPr lang="en-US" sz="3200" b="1" baseline="30000" dirty="0" smtClean="0">
                <a:solidFill>
                  <a:srgbClr val="FF0000"/>
                </a:solidFill>
              </a:rPr>
              <a:t>TH </a:t>
            </a:r>
            <a:r>
              <a:rPr lang="en-US" sz="3200" b="1" dirty="0" smtClean="0">
                <a:solidFill>
                  <a:srgbClr val="FF0000"/>
                </a:solidFill>
              </a:rPr>
              <a:t>CENTURY.</a:t>
            </a:r>
          </a:p>
          <a:p>
            <a:endParaRPr lang="en-US" dirty="0"/>
          </a:p>
        </p:txBody>
      </p:sp>
      <p:sp>
        <p:nvSpPr>
          <p:cNvPr id="4" name="TextBox 3"/>
          <p:cNvSpPr txBox="1"/>
          <p:nvPr/>
        </p:nvSpPr>
        <p:spPr>
          <a:xfrm>
            <a:off x="190500" y="3264297"/>
            <a:ext cx="8686800" cy="461665"/>
          </a:xfrm>
          <a:prstGeom prst="rect">
            <a:avLst/>
          </a:prstGeom>
          <a:noFill/>
        </p:spPr>
        <p:txBody>
          <a:bodyPr wrap="square" rtlCol="0">
            <a:spAutoFit/>
          </a:bodyPr>
          <a:lstStyle/>
          <a:p>
            <a:r>
              <a:rPr lang="en-US" sz="2400" b="1" dirty="0" smtClean="0"/>
              <a:t>Rabbinical:  SPIRA, TREVES, LURIA, WEIL, BACHARACH</a:t>
            </a:r>
            <a:endParaRPr lang="en-US" sz="2400" b="1" dirty="0"/>
          </a:p>
        </p:txBody>
      </p:sp>
      <p:sp>
        <p:nvSpPr>
          <p:cNvPr id="5" name="TextBox 4"/>
          <p:cNvSpPr txBox="1"/>
          <p:nvPr/>
        </p:nvSpPr>
        <p:spPr>
          <a:xfrm>
            <a:off x="190500" y="3894435"/>
            <a:ext cx="8496300" cy="461665"/>
          </a:xfrm>
          <a:prstGeom prst="rect">
            <a:avLst/>
          </a:prstGeom>
          <a:noFill/>
        </p:spPr>
        <p:txBody>
          <a:bodyPr wrap="square" rtlCol="0">
            <a:spAutoFit/>
          </a:bodyPr>
          <a:lstStyle/>
          <a:p>
            <a:r>
              <a:rPr lang="en-US" sz="2400" b="1" dirty="0" smtClean="0"/>
              <a:t>Houses:  </a:t>
            </a:r>
            <a:r>
              <a:rPr lang="en-US" altLang="ja-JP" sz="2400" b="1" dirty="0" smtClean="0"/>
              <a:t>HAAS,</a:t>
            </a:r>
            <a:r>
              <a:rPr lang="ja-JP" altLang="en-US" sz="2400" b="1" dirty="0" smtClean="0"/>
              <a:t> </a:t>
            </a:r>
            <a:r>
              <a:rPr lang="en-US" sz="2400" b="1" dirty="0" smtClean="0"/>
              <a:t>SICHEL, ROTHSCHILD, SCHEUER</a:t>
            </a:r>
            <a:endParaRPr lang="en-US" sz="2400" b="1" dirty="0"/>
          </a:p>
        </p:txBody>
      </p:sp>
      <p:sp>
        <p:nvSpPr>
          <p:cNvPr id="6" name="TextBox 5"/>
          <p:cNvSpPr txBox="1"/>
          <p:nvPr/>
        </p:nvSpPr>
        <p:spPr>
          <a:xfrm>
            <a:off x="190500" y="4550370"/>
            <a:ext cx="8546330" cy="461665"/>
          </a:xfrm>
          <a:prstGeom prst="rect">
            <a:avLst/>
          </a:prstGeom>
          <a:noFill/>
        </p:spPr>
        <p:txBody>
          <a:bodyPr wrap="none" rtlCol="0">
            <a:spAutoFit/>
          </a:bodyPr>
          <a:lstStyle/>
          <a:p>
            <a:r>
              <a:rPr lang="en-US" sz="2400" b="1" dirty="0" smtClean="0"/>
              <a:t>Occupations:  </a:t>
            </a:r>
            <a:r>
              <a:rPr lang="en-US" altLang="ja-JP" sz="2400" b="1" dirty="0" smtClean="0"/>
              <a:t>GOLDSCHMIDT,</a:t>
            </a:r>
            <a:r>
              <a:rPr lang="ja-JP" altLang="en-US" sz="2400" b="1" dirty="0" smtClean="0"/>
              <a:t> </a:t>
            </a:r>
            <a:r>
              <a:rPr lang="en-US" altLang="ja-JP" sz="2400" b="1" dirty="0" smtClean="0"/>
              <a:t>HONIG, SCHAMES, KOCH</a:t>
            </a:r>
            <a:r>
              <a:rPr lang="ja-JP" altLang="en-US" sz="2400" b="1" dirty="0" smtClean="0"/>
              <a:t> </a:t>
            </a:r>
            <a:endParaRPr lang="en-US" sz="2400" b="1" dirty="0"/>
          </a:p>
        </p:txBody>
      </p:sp>
      <p:sp>
        <p:nvSpPr>
          <p:cNvPr id="7" name="TextBox 6"/>
          <p:cNvSpPr txBox="1"/>
          <p:nvPr/>
        </p:nvSpPr>
        <p:spPr>
          <a:xfrm>
            <a:off x="190500" y="5291435"/>
            <a:ext cx="8983649" cy="461665"/>
          </a:xfrm>
          <a:prstGeom prst="rect">
            <a:avLst/>
          </a:prstGeom>
          <a:noFill/>
        </p:spPr>
        <p:txBody>
          <a:bodyPr wrap="none" rtlCol="0">
            <a:spAutoFit/>
          </a:bodyPr>
          <a:lstStyle/>
          <a:p>
            <a:r>
              <a:rPr lang="en-US" sz="2400" b="1" dirty="0" smtClean="0"/>
              <a:t>Town of Origin:  BACHARACH, WERTHEIM, WORMS, MAINZ</a:t>
            </a:r>
            <a:endParaRPr lang="en-US"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2500"/>
          </a:xfrm>
        </p:spPr>
        <p:txBody>
          <a:bodyPr>
            <a:normAutofit/>
          </a:bodyPr>
          <a:lstStyle/>
          <a:p>
            <a:r>
              <a:rPr lang="en-US" altLang="ja-JP" b="1" dirty="0" smtClean="0"/>
              <a:t>SURNAME</a:t>
            </a:r>
            <a:r>
              <a:rPr lang="ja-JP" altLang="en-US" b="1" dirty="0" smtClean="0"/>
              <a:t> </a:t>
            </a:r>
            <a:r>
              <a:rPr lang="en-US" altLang="ja-JP" b="1" dirty="0" smtClean="0"/>
              <a:t>MISCONCEPTION #2</a:t>
            </a:r>
            <a:endParaRPr lang="en-US" b="1" dirty="0"/>
          </a:p>
        </p:txBody>
      </p:sp>
      <p:sp>
        <p:nvSpPr>
          <p:cNvPr id="3" name="TextBox 2"/>
          <p:cNvSpPr txBox="1"/>
          <p:nvPr/>
        </p:nvSpPr>
        <p:spPr>
          <a:xfrm>
            <a:off x="152400" y="952500"/>
            <a:ext cx="8839200" cy="1569660"/>
          </a:xfrm>
          <a:prstGeom prst="rect">
            <a:avLst/>
          </a:prstGeom>
          <a:noFill/>
        </p:spPr>
        <p:txBody>
          <a:bodyPr wrap="square" rtlCol="0">
            <a:spAutoFit/>
          </a:bodyPr>
          <a:lstStyle/>
          <a:p>
            <a:r>
              <a:rPr lang="en-US" altLang="ja-JP" sz="3200" dirty="0" smtClean="0"/>
              <a:t>M</a:t>
            </a:r>
            <a:r>
              <a:rPr lang="ja-JP" altLang="en-US" sz="3200" dirty="0" smtClean="0"/>
              <a:t>Y </a:t>
            </a:r>
            <a:r>
              <a:rPr lang="en-US" altLang="ja-JP" sz="3200" dirty="0" smtClean="0"/>
              <a:t>ANCESTORS</a:t>
            </a:r>
            <a:r>
              <a:rPr lang="ja-JP" altLang="en-US" sz="3200" dirty="0" smtClean="0"/>
              <a:t> </a:t>
            </a:r>
            <a:r>
              <a:rPr lang="en-US" altLang="ja-JP" sz="3200" dirty="0" smtClean="0"/>
              <a:t>SPELLED</a:t>
            </a:r>
            <a:r>
              <a:rPr lang="ja-JP" altLang="en-US" sz="3200" dirty="0" smtClean="0"/>
              <a:t> </a:t>
            </a:r>
            <a:r>
              <a:rPr lang="en-US" altLang="ja-JP" sz="3200" dirty="0" smtClean="0"/>
              <a:t>THEIR</a:t>
            </a:r>
            <a:r>
              <a:rPr lang="ja-JP" altLang="en-US" sz="3200" dirty="0" smtClean="0"/>
              <a:t> </a:t>
            </a:r>
            <a:r>
              <a:rPr lang="en-US" altLang="ja-JP" sz="3200" dirty="0" smtClean="0"/>
              <a:t>SURNAME</a:t>
            </a:r>
            <a:r>
              <a:rPr lang="ja-JP" altLang="en-US" sz="3200" dirty="0" smtClean="0"/>
              <a:t> </a:t>
            </a:r>
            <a:r>
              <a:rPr lang="en-US" altLang="ja-JP" sz="3200" dirty="0" smtClean="0"/>
              <a:t>DIFFERENTLY,</a:t>
            </a:r>
            <a:r>
              <a:rPr lang="ja-JP" altLang="en-US" sz="3200" dirty="0" smtClean="0"/>
              <a:t> </a:t>
            </a:r>
            <a:r>
              <a:rPr lang="en-US" altLang="ja-JP" sz="3200" dirty="0" smtClean="0"/>
              <a:t>SO THEY CAN’T BE THE</a:t>
            </a:r>
          </a:p>
          <a:p>
            <a:r>
              <a:rPr lang="en-US" altLang="ja-JP" sz="3200" dirty="0" smtClean="0"/>
              <a:t>SAME</a:t>
            </a:r>
            <a:r>
              <a:rPr lang="ja-JP" altLang="en-US" sz="3200" dirty="0" smtClean="0"/>
              <a:t> </a:t>
            </a:r>
            <a:r>
              <a:rPr lang="en-US" altLang="ja-JP" sz="3200" dirty="0" smtClean="0"/>
              <a:t>AS</a:t>
            </a:r>
            <a:r>
              <a:rPr lang="ja-JP" altLang="en-US" sz="3200" dirty="0" smtClean="0"/>
              <a:t> </a:t>
            </a:r>
            <a:r>
              <a:rPr lang="en-US" altLang="ja-JP" sz="3200" dirty="0" smtClean="0"/>
              <a:t>ANOTHER</a:t>
            </a:r>
            <a:r>
              <a:rPr lang="ja-JP" altLang="en-US" sz="3200" dirty="0" smtClean="0"/>
              <a:t> </a:t>
            </a:r>
            <a:r>
              <a:rPr lang="en-US" altLang="ja-JP" sz="3200" dirty="0" smtClean="0"/>
              <a:t>FAMILY.</a:t>
            </a:r>
            <a:endParaRPr lang="en-US" sz="3200" dirty="0"/>
          </a:p>
        </p:txBody>
      </p:sp>
      <p:sp>
        <p:nvSpPr>
          <p:cNvPr id="4" name="TextBox 3"/>
          <p:cNvSpPr txBox="1"/>
          <p:nvPr/>
        </p:nvSpPr>
        <p:spPr>
          <a:xfrm>
            <a:off x="860726" y="5016788"/>
            <a:ext cx="6870700" cy="1077218"/>
          </a:xfrm>
          <a:prstGeom prst="rect">
            <a:avLst/>
          </a:prstGeom>
          <a:noFill/>
        </p:spPr>
        <p:txBody>
          <a:bodyPr wrap="square" rtlCol="0">
            <a:spAutoFit/>
          </a:bodyPr>
          <a:lstStyle/>
          <a:p>
            <a:r>
              <a:rPr lang="en-US" altLang="ja-JP" sz="3200" dirty="0" smtClean="0">
                <a:solidFill>
                  <a:srgbClr val="008000"/>
                </a:solidFill>
              </a:rPr>
              <a:t>   </a:t>
            </a:r>
            <a:r>
              <a:rPr lang="ja-JP" altLang="ja-JP" sz="3200" dirty="0" smtClean="0">
                <a:solidFill>
                  <a:srgbClr val="008000"/>
                </a:solidFill>
              </a:rPr>
              <a:t>W</a:t>
            </a:r>
            <a:r>
              <a:rPr lang="en-US" altLang="ja-JP" sz="3200" dirty="0" smtClean="0">
                <a:solidFill>
                  <a:srgbClr val="008000"/>
                </a:solidFill>
              </a:rPr>
              <a:t>ERTHEIMER, </a:t>
            </a:r>
            <a:r>
              <a:rPr lang="ja-JP" altLang="ja-JP" sz="3200" dirty="0" smtClean="0">
                <a:solidFill>
                  <a:srgbClr val="008000"/>
                </a:solidFill>
              </a:rPr>
              <a:t>W</a:t>
            </a:r>
            <a:r>
              <a:rPr lang="en-US" altLang="ja-JP" sz="3200" dirty="0" smtClean="0">
                <a:solidFill>
                  <a:srgbClr val="008000"/>
                </a:solidFill>
              </a:rPr>
              <a:t>ERTHEIMBER</a:t>
            </a:r>
          </a:p>
          <a:p>
            <a:r>
              <a:rPr lang="en-US" altLang="ja-JP" sz="3200" dirty="0" smtClean="0">
                <a:solidFill>
                  <a:srgbClr val="008000"/>
                </a:solidFill>
              </a:rPr>
              <a:t>WERTHEIM, Von WERTHEIMSTEIN</a:t>
            </a:r>
          </a:p>
        </p:txBody>
      </p:sp>
      <p:sp>
        <p:nvSpPr>
          <p:cNvPr id="6" name="TextBox 5"/>
          <p:cNvSpPr txBox="1"/>
          <p:nvPr/>
        </p:nvSpPr>
        <p:spPr>
          <a:xfrm>
            <a:off x="860726" y="4139624"/>
            <a:ext cx="7230465" cy="584776"/>
          </a:xfrm>
          <a:prstGeom prst="rect">
            <a:avLst/>
          </a:prstGeom>
          <a:noFill/>
        </p:spPr>
        <p:txBody>
          <a:bodyPr wrap="none" rtlCol="0">
            <a:spAutoFit/>
          </a:bodyPr>
          <a:lstStyle/>
          <a:p>
            <a:r>
              <a:rPr lang="en-US" sz="3200" dirty="0" smtClean="0">
                <a:solidFill>
                  <a:srgbClr val="0000FF"/>
                </a:solidFill>
              </a:rPr>
              <a:t>BACHARACH, BACHRACH, BACHER</a:t>
            </a:r>
            <a:endParaRPr lang="en-US" sz="3200" dirty="0">
              <a:solidFill>
                <a:srgbClr val="0000FF"/>
              </a:solidFill>
            </a:endParaRPr>
          </a:p>
        </p:txBody>
      </p:sp>
      <p:sp>
        <p:nvSpPr>
          <p:cNvPr id="7" name="TextBox 6"/>
          <p:cNvSpPr txBox="1"/>
          <p:nvPr/>
        </p:nvSpPr>
        <p:spPr>
          <a:xfrm>
            <a:off x="951296" y="2770018"/>
            <a:ext cx="7139895" cy="1077218"/>
          </a:xfrm>
          <a:prstGeom prst="rect">
            <a:avLst/>
          </a:prstGeom>
          <a:noFill/>
        </p:spPr>
        <p:txBody>
          <a:bodyPr wrap="none" rtlCol="0">
            <a:spAutoFit/>
          </a:bodyPr>
          <a:lstStyle/>
          <a:p>
            <a:pPr algn="ctr"/>
            <a:r>
              <a:rPr lang="en-US" sz="3200" dirty="0" smtClean="0">
                <a:solidFill>
                  <a:srgbClr val="FF0000"/>
                </a:solidFill>
              </a:rPr>
              <a:t>SHAPIRO, SHAPIRA, SPIRA, SPIRO,</a:t>
            </a:r>
          </a:p>
          <a:p>
            <a:pPr algn="ctr"/>
            <a:r>
              <a:rPr lang="en-US" sz="3200" dirty="0" smtClean="0">
                <a:solidFill>
                  <a:srgbClr val="FF0000"/>
                </a:solidFill>
              </a:rPr>
              <a:t>SPEYER, SPIER, SPEIER, SPEAR</a:t>
            </a:r>
            <a:r>
              <a:rPr lang="en-US" dirty="0" smtClean="0">
                <a:solidFill>
                  <a:srgbClr val="FF0000"/>
                </a:solidFill>
              </a:rPr>
              <a: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31800"/>
            <a:ext cx="8229600" cy="1143000"/>
          </a:xfrm>
        </p:spPr>
        <p:txBody>
          <a:bodyPr>
            <a:normAutofit/>
          </a:bodyPr>
          <a:lstStyle/>
          <a:p>
            <a:r>
              <a:rPr lang="en-US" altLang="ja-JP" b="1" dirty="0" smtClean="0"/>
              <a:t>SURNAME</a:t>
            </a:r>
            <a:r>
              <a:rPr lang="ja-JP" altLang="en-US" b="1" dirty="0" smtClean="0"/>
              <a:t> </a:t>
            </a:r>
            <a:r>
              <a:rPr lang="en-US" altLang="ja-JP" b="1" dirty="0" smtClean="0"/>
              <a:t>MISCONCEPTION #3</a:t>
            </a:r>
            <a:endParaRPr lang="en-US" dirty="0"/>
          </a:p>
        </p:txBody>
      </p:sp>
      <p:sp>
        <p:nvSpPr>
          <p:cNvPr id="6" name="TextBox 5"/>
          <p:cNvSpPr txBox="1"/>
          <p:nvPr/>
        </p:nvSpPr>
        <p:spPr>
          <a:xfrm>
            <a:off x="931753" y="2344797"/>
            <a:ext cx="7755047" cy="2062103"/>
          </a:xfrm>
          <a:prstGeom prst="rect">
            <a:avLst/>
          </a:prstGeom>
          <a:noFill/>
        </p:spPr>
        <p:txBody>
          <a:bodyPr wrap="none" rtlCol="0">
            <a:spAutoFit/>
          </a:bodyPr>
          <a:lstStyle/>
          <a:p>
            <a:r>
              <a:rPr lang="en-US" altLang="ja-JP" sz="3200" dirty="0" smtClean="0"/>
              <a:t>OUR</a:t>
            </a:r>
            <a:r>
              <a:rPr lang="ja-JP" altLang="en-US" sz="3200" dirty="0" smtClean="0"/>
              <a:t> </a:t>
            </a:r>
            <a:r>
              <a:rPr lang="en-US" altLang="ja-JP" sz="3200" dirty="0" smtClean="0"/>
              <a:t>FAMILY</a:t>
            </a:r>
            <a:r>
              <a:rPr lang="ja-JP" altLang="en-US" sz="3200" dirty="0" smtClean="0"/>
              <a:t> </a:t>
            </a:r>
            <a:r>
              <a:rPr lang="en-US" altLang="ja-JP" sz="3200" dirty="0" smtClean="0"/>
              <a:t>ACQUIRED</a:t>
            </a:r>
            <a:r>
              <a:rPr lang="ja-JP" altLang="en-US" sz="3200" dirty="0" smtClean="0"/>
              <a:t> </a:t>
            </a:r>
            <a:r>
              <a:rPr lang="en-US" altLang="ja-JP" sz="3200" dirty="0" smtClean="0"/>
              <a:t>THEIR</a:t>
            </a:r>
          </a:p>
          <a:p>
            <a:r>
              <a:rPr lang="en-US" altLang="ja-JP" sz="3200" dirty="0" smtClean="0"/>
              <a:t>SURNAME</a:t>
            </a:r>
            <a:r>
              <a:rPr lang="ja-JP" altLang="en-US" sz="3200" dirty="0" smtClean="0"/>
              <a:t> </a:t>
            </a:r>
            <a:r>
              <a:rPr lang="en-US" altLang="ja-JP" sz="3200" dirty="0" smtClean="0"/>
              <a:t>RANDOMLY.  WE HAVE </a:t>
            </a:r>
          </a:p>
          <a:p>
            <a:r>
              <a:rPr lang="en-US" altLang="ja-JP" sz="3200" dirty="0" smtClean="0"/>
              <a:t>NO CONNECTION TO THAT </a:t>
            </a:r>
            <a:r>
              <a:rPr lang="en-US" altLang="ja-JP" sz="3200" b="1" dirty="0" smtClean="0">
                <a:solidFill>
                  <a:srgbClr val="FF0000"/>
                </a:solidFill>
              </a:rPr>
              <a:t>OTHER</a:t>
            </a:r>
          </a:p>
          <a:p>
            <a:r>
              <a:rPr lang="en-US" altLang="ja-JP" sz="3200" dirty="0" smtClean="0"/>
              <a:t>FAMOUS FAMILY OF THE SAME NAME.</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3824" y="393700"/>
            <a:ext cx="5868076" cy="1219200"/>
          </a:xfrm>
        </p:spPr>
        <p:txBody>
          <a:bodyPr>
            <a:normAutofit fontScale="90000"/>
          </a:bodyPr>
          <a:lstStyle/>
          <a:p>
            <a:r>
              <a:rPr lang="en-US" dirty="0" smtClean="0"/>
              <a:t/>
            </a:r>
            <a:br>
              <a:rPr lang="en-US" dirty="0" smtClean="0"/>
            </a:br>
            <a:r>
              <a:rPr lang="en-US" sz="6667" dirty="0" smtClean="0"/>
              <a:t>Shapiro </a:t>
            </a:r>
            <a:r>
              <a:rPr lang="en-US" altLang="ja-JP" sz="6667" dirty="0" smtClean="0"/>
              <a:t>Y</a:t>
            </a:r>
            <a:r>
              <a:rPr lang="ja-JP" altLang="en-US" sz="6667" dirty="0" smtClean="0"/>
              <a:t> </a:t>
            </a:r>
            <a:r>
              <a:rPr lang="en-US" sz="6667" dirty="0" smtClean="0"/>
              <a:t>DNA </a:t>
            </a:r>
            <a:r>
              <a:rPr lang="en-US" dirty="0" smtClean="0"/>
              <a:t/>
            </a:r>
            <a:br>
              <a:rPr lang="en-US" dirty="0" smtClean="0"/>
            </a:br>
            <a:endParaRPr lang="en-US" dirty="0"/>
          </a:p>
        </p:txBody>
      </p:sp>
      <p:sp>
        <p:nvSpPr>
          <p:cNvPr id="3" name="Subtitle 2"/>
          <p:cNvSpPr>
            <a:spLocks noGrp="1"/>
          </p:cNvSpPr>
          <p:nvPr>
            <p:ph type="subTitle" idx="1"/>
          </p:nvPr>
        </p:nvSpPr>
        <p:spPr>
          <a:xfrm>
            <a:off x="3035300" y="2061576"/>
            <a:ext cx="5816600" cy="3594100"/>
          </a:xfrm>
        </p:spPr>
        <p:txBody>
          <a:bodyPr>
            <a:normAutofit fontScale="92500" lnSpcReduction="20000"/>
          </a:bodyPr>
          <a:lstStyle/>
          <a:p>
            <a:endParaRPr lang="en-US" sz="4000" b="1" dirty="0" smtClean="0">
              <a:solidFill>
                <a:schemeClr val="tx1"/>
              </a:solidFill>
            </a:endParaRPr>
          </a:p>
          <a:p>
            <a:r>
              <a:rPr lang="en-US" sz="4000" b="1" dirty="0" smtClean="0">
                <a:solidFill>
                  <a:schemeClr val="tx1"/>
                </a:solidFill>
              </a:rPr>
              <a:t>E- 1,		</a:t>
            </a:r>
            <a:r>
              <a:rPr lang="en-US" sz="4000" b="1" dirty="0" smtClean="0">
                <a:solidFill>
                  <a:srgbClr val="FF0000"/>
                </a:solidFill>
              </a:rPr>
              <a:t>G-M377- 4, </a:t>
            </a:r>
            <a:r>
              <a:rPr lang="en-US" sz="4000" b="1" dirty="0" smtClean="0">
                <a:solidFill>
                  <a:schemeClr val="tx1"/>
                </a:solidFill>
              </a:rPr>
              <a:t>	I- 1,	</a:t>
            </a:r>
          </a:p>
          <a:p>
            <a:r>
              <a:rPr lang="en-US" sz="4000" b="1" dirty="0" smtClean="0">
                <a:solidFill>
                  <a:srgbClr val="FF0000"/>
                </a:solidFill>
              </a:rPr>
              <a:t>J1- (BY68) 2,</a:t>
            </a:r>
            <a:r>
              <a:rPr lang="en-US" sz="4000" b="1" dirty="0" smtClean="0">
                <a:solidFill>
                  <a:schemeClr val="tx1"/>
                </a:solidFill>
              </a:rPr>
              <a:t>	 J1-2	(other)</a:t>
            </a:r>
          </a:p>
          <a:p>
            <a:r>
              <a:rPr lang="en-US" sz="4000" b="1" dirty="0" smtClean="0">
                <a:solidFill>
                  <a:srgbClr val="FF0000"/>
                </a:solidFill>
              </a:rPr>
              <a:t>J2 (M560)-2,  </a:t>
            </a:r>
            <a:r>
              <a:rPr lang="en-US" sz="4000" b="1" dirty="0" smtClean="0">
                <a:solidFill>
                  <a:schemeClr val="tx1"/>
                </a:solidFill>
              </a:rPr>
              <a:t>J2 (other) – 5,</a:t>
            </a:r>
          </a:p>
          <a:p>
            <a:r>
              <a:rPr lang="en-US" sz="4000" b="1" dirty="0" smtClean="0">
                <a:solidFill>
                  <a:schemeClr val="tx1"/>
                </a:solidFill>
              </a:rPr>
              <a:t>L-1,  		</a:t>
            </a:r>
            <a:r>
              <a:rPr lang="en-US" sz="4000" b="1" dirty="0" smtClean="0">
                <a:solidFill>
                  <a:srgbClr val="FF0000"/>
                </a:solidFill>
              </a:rPr>
              <a:t>Q – 1</a:t>
            </a:r>
            <a:r>
              <a:rPr lang="en-US" sz="4000" b="1" dirty="0" smtClean="0">
                <a:solidFill>
                  <a:schemeClr val="tx1"/>
                </a:solidFill>
              </a:rPr>
              <a:t>,		 T-3</a:t>
            </a:r>
          </a:p>
          <a:p>
            <a:r>
              <a:rPr lang="en-US" sz="4000" b="1" dirty="0" smtClean="0">
                <a:solidFill>
                  <a:srgbClr val="FF0000"/>
                </a:solidFill>
              </a:rPr>
              <a:t>R (L23) – 9</a:t>
            </a:r>
            <a:r>
              <a:rPr lang="en-US" sz="4000" b="1" dirty="0" smtClean="0">
                <a:solidFill>
                  <a:schemeClr val="tx1"/>
                </a:solidFill>
              </a:rPr>
              <a:t>,     R (other) – 4</a:t>
            </a:r>
            <a:endParaRPr lang="en-US" sz="4000" b="1" dirty="0">
              <a:solidFill>
                <a:schemeClr val="tx1"/>
              </a:solidFill>
            </a:endParaRPr>
          </a:p>
        </p:txBody>
      </p:sp>
      <p:pic>
        <p:nvPicPr>
          <p:cNvPr id="4" name="Picture 3" descr="Screen Shot 2015-06-11 at 10.30.54 AM.png"/>
          <p:cNvPicPr>
            <a:picLocks noChangeAspect="1"/>
          </p:cNvPicPr>
          <p:nvPr/>
        </p:nvPicPr>
        <p:blipFill>
          <a:blip r:embed="rId3"/>
          <a:stretch>
            <a:fillRect/>
          </a:stretch>
        </p:blipFill>
        <p:spPr>
          <a:xfrm>
            <a:off x="229274" y="0"/>
            <a:ext cx="3046651" cy="6858000"/>
          </a:xfrm>
          <a:prstGeom prst="rect">
            <a:avLst/>
          </a:prstGeom>
        </p:spPr>
      </p:pic>
      <p:sp>
        <p:nvSpPr>
          <p:cNvPr id="5" name="TextBox 4"/>
          <p:cNvSpPr txBox="1"/>
          <p:nvPr/>
        </p:nvSpPr>
        <p:spPr>
          <a:xfrm>
            <a:off x="3467100" y="1282700"/>
            <a:ext cx="5016500" cy="1292662"/>
          </a:xfrm>
          <a:prstGeom prst="rect">
            <a:avLst/>
          </a:prstGeom>
          <a:noFill/>
        </p:spPr>
        <p:txBody>
          <a:bodyPr wrap="square" rtlCol="0">
            <a:spAutoFit/>
          </a:bodyPr>
          <a:lstStyle/>
          <a:p>
            <a:r>
              <a:rPr lang="en-US" sz="6000" dirty="0" smtClean="0"/>
              <a:t>Haplogroups: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PIRA Haplogroups.jpeg"/>
          <p:cNvPicPr>
            <a:picLocks noChangeAspect="1"/>
          </p:cNvPicPr>
          <p:nvPr/>
        </p:nvPicPr>
        <p:blipFill>
          <a:blip r:embed="rId3"/>
          <a:stretch>
            <a:fillRect/>
          </a:stretch>
        </p:blipFill>
        <p:spPr>
          <a:xfrm>
            <a:off x="202406" y="0"/>
            <a:ext cx="8739188"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pira R-L23-2 Sheet1.jpg"/>
          <p:cNvPicPr>
            <a:picLocks noChangeAspect="1"/>
          </p:cNvPicPr>
          <p:nvPr/>
        </p:nvPicPr>
        <p:blipFill>
          <a:blip r:embed="rId3"/>
          <a:stretch>
            <a:fillRect/>
          </a:stretch>
        </p:blipFill>
        <p:spPr>
          <a:xfrm>
            <a:off x="134470" y="0"/>
            <a:ext cx="8875059"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 name="CustomShape 2"/>
          <p:cNvSpPr/>
          <p:nvPr/>
        </p:nvSpPr>
        <p:spPr>
          <a:xfrm>
            <a:off x="3235143" y="1445793"/>
            <a:ext cx="2529465" cy="455913"/>
          </a:xfrm>
          <a:prstGeom prst="rect">
            <a:avLst/>
          </a:prstGeom>
          <a:solidFill>
            <a:srgbClr val="729FCF"/>
          </a:solidFill>
          <a:ln>
            <a:solidFill>
              <a:srgbClr val="3465AF"/>
            </a:solidFill>
          </a:ln>
        </p:spPr>
      </p:sp>
      <p:sp>
        <p:nvSpPr>
          <p:cNvPr id="82" name="CustomShape 3"/>
          <p:cNvSpPr/>
          <p:nvPr/>
        </p:nvSpPr>
        <p:spPr>
          <a:xfrm>
            <a:off x="3235143" y="2026462"/>
            <a:ext cx="2529465" cy="481584"/>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Generation 1</a:t>
            </a:r>
            <a:endParaRPr dirty="0">
              <a:latin typeface="Verdana"/>
              <a:cs typeface="Verdana"/>
            </a:endParaRPr>
          </a:p>
          <a:p>
            <a:pPr algn="ctr">
              <a:lnSpc>
                <a:spcPct val="100000"/>
              </a:lnSpc>
            </a:pPr>
            <a:r>
              <a:rPr lang="en-US" dirty="0">
                <a:latin typeface="Verdana"/>
                <a:cs typeface="Verdana"/>
              </a:rPr>
              <a:t>b. ca 1330</a:t>
            </a:r>
            <a:endParaRPr dirty="0">
              <a:latin typeface="Verdana"/>
              <a:cs typeface="Verdana"/>
            </a:endParaRPr>
          </a:p>
        </p:txBody>
      </p:sp>
      <p:sp>
        <p:nvSpPr>
          <p:cNvPr id="84" name="CustomShape 5"/>
          <p:cNvSpPr/>
          <p:nvPr/>
        </p:nvSpPr>
        <p:spPr>
          <a:xfrm>
            <a:off x="3235143" y="3478135"/>
            <a:ext cx="1202361" cy="455913"/>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Gen 15 A</a:t>
            </a:r>
            <a:endParaRPr dirty="0">
              <a:latin typeface="Verdana"/>
              <a:cs typeface="Verdana"/>
            </a:endParaRPr>
          </a:p>
          <a:p>
            <a:pPr algn="ctr">
              <a:lnSpc>
                <a:spcPct val="100000"/>
              </a:lnSpc>
            </a:pPr>
            <a:r>
              <a:rPr lang="en-US" dirty="0">
                <a:latin typeface="Verdana"/>
                <a:cs typeface="Verdana"/>
              </a:rPr>
              <a:t>b. 1700</a:t>
            </a:r>
            <a:endParaRPr dirty="0">
              <a:latin typeface="Verdana"/>
              <a:cs typeface="Verdana"/>
            </a:endParaRPr>
          </a:p>
        </p:txBody>
      </p:sp>
      <p:sp>
        <p:nvSpPr>
          <p:cNvPr id="85" name="CustomShape 6"/>
          <p:cNvSpPr/>
          <p:nvPr/>
        </p:nvSpPr>
        <p:spPr>
          <a:xfrm>
            <a:off x="4645191" y="3478135"/>
            <a:ext cx="1202361" cy="455913"/>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Gen 15 B</a:t>
            </a:r>
            <a:endParaRPr dirty="0">
              <a:latin typeface="Verdana"/>
              <a:cs typeface="Verdana"/>
            </a:endParaRPr>
          </a:p>
          <a:p>
            <a:pPr algn="ctr">
              <a:lnSpc>
                <a:spcPct val="100000"/>
              </a:lnSpc>
            </a:pPr>
            <a:r>
              <a:rPr lang="en-US" dirty="0">
                <a:latin typeface="Verdana"/>
                <a:cs typeface="Verdana"/>
              </a:rPr>
              <a:t>b. 1702</a:t>
            </a:r>
            <a:endParaRPr dirty="0">
              <a:latin typeface="Verdana"/>
              <a:cs typeface="Verdana"/>
            </a:endParaRPr>
          </a:p>
        </p:txBody>
      </p:sp>
      <p:sp>
        <p:nvSpPr>
          <p:cNvPr id="86" name="CustomShape 7"/>
          <p:cNvSpPr/>
          <p:nvPr/>
        </p:nvSpPr>
        <p:spPr>
          <a:xfrm>
            <a:off x="3235143" y="4100280"/>
            <a:ext cx="1202361" cy="455913"/>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Gen 16 A</a:t>
            </a:r>
            <a:endParaRPr dirty="0">
              <a:latin typeface="Verdana"/>
              <a:cs typeface="Verdana"/>
            </a:endParaRPr>
          </a:p>
          <a:p>
            <a:pPr algn="ctr">
              <a:lnSpc>
                <a:spcPct val="100000"/>
              </a:lnSpc>
            </a:pPr>
            <a:r>
              <a:rPr lang="en-US" dirty="0">
                <a:latin typeface="Verdana"/>
                <a:cs typeface="Verdana"/>
              </a:rPr>
              <a:t>b. 1730</a:t>
            </a:r>
            <a:endParaRPr dirty="0">
              <a:latin typeface="Verdana"/>
              <a:cs typeface="Verdana"/>
            </a:endParaRPr>
          </a:p>
        </p:txBody>
      </p:sp>
      <p:sp>
        <p:nvSpPr>
          <p:cNvPr id="87" name="CustomShape 8"/>
          <p:cNvSpPr/>
          <p:nvPr/>
        </p:nvSpPr>
        <p:spPr>
          <a:xfrm>
            <a:off x="4645191" y="4100280"/>
            <a:ext cx="1202361" cy="455913"/>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Gen 16 B</a:t>
            </a:r>
            <a:endParaRPr dirty="0">
              <a:latin typeface="Verdana"/>
              <a:cs typeface="Verdana"/>
            </a:endParaRPr>
          </a:p>
          <a:p>
            <a:pPr algn="ctr">
              <a:lnSpc>
                <a:spcPct val="100000"/>
              </a:lnSpc>
            </a:pPr>
            <a:r>
              <a:rPr lang="en-US" dirty="0">
                <a:latin typeface="Verdana"/>
                <a:cs typeface="Verdana"/>
              </a:rPr>
              <a:t>b. 1732</a:t>
            </a:r>
            <a:endParaRPr dirty="0">
              <a:latin typeface="Verdana"/>
              <a:cs typeface="Verdana"/>
            </a:endParaRPr>
          </a:p>
        </p:txBody>
      </p:sp>
      <p:sp>
        <p:nvSpPr>
          <p:cNvPr id="88" name="CustomShape 9"/>
          <p:cNvSpPr/>
          <p:nvPr/>
        </p:nvSpPr>
        <p:spPr>
          <a:xfrm>
            <a:off x="3235143" y="4942217"/>
            <a:ext cx="1202361" cy="455913"/>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Gen 24 A</a:t>
            </a:r>
            <a:endParaRPr dirty="0">
              <a:latin typeface="Verdana"/>
              <a:cs typeface="Verdana"/>
            </a:endParaRPr>
          </a:p>
          <a:p>
            <a:pPr algn="ctr">
              <a:lnSpc>
                <a:spcPct val="100000"/>
              </a:lnSpc>
            </a:pPr>
            <a:r>
              <a:rPr lang="en-US" dirty="0">
                <a:latin typeface="Verdana"/>
                <a:cs typeface="Verdana"/>
              </a:rPr>
              <a:t>b. 1970</a:t>
            </a:r>
            <a:endParaRPr dirty="0">
              <a:latin typeface="Verdana"/>
              <a:cs typeface="Verdana"/>
            </a:endParaRPr>
          </a:p>
        </p:txBody>
      </p:sp>
      <p:sp>
        <p:nvSpPr>
          <p:cNvPr id="89" name="CustomShape 10"/>
          <p:cNvSpPr/>
          <p:nvPr/>
        </p:nvSpPr>
        <p:spPr>
          <a:xfrm>
            <a:off x="4645191" y="4942217"/>
            <a:ext cx="1202361" cy="455913"/>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Gen 24 B</a:t>
            </a:r>
            <a:endParaRPr dirty="0">
              <a:latin typeface="Verdana"/>
              <a:cs typeface="Verdana"/>
            </a:endParaRPr>
          </a:p>
          <a:p>
            <a:pPr algn="ctr">
              <a:lnSpc>
                <a:spcPct val="100000"/>
              </a:lnSpc>
            </a:pPr>
            <a:r>
              <a:rPr lang="en-US" dirty="0">
                <a:latin typeface="Verdana"/>
                <a:cs typeface="Verdana"/>
              </a:rPr>
              <a:t>b. 1972</a:t>
            </a:r>
            <a:endParaRPr dirty="0">
              <a:latin typeface="Verdana"/>
              <a:cs typeface="Verdana"/>
            </a:endParaRPr>
          </a:p>
        </p:txBody>
      </p:sp>
      <p:sp>
        <p:nvSpPr>
          <p:cNvPr id="90" name="Line 11"/>
          <p:cNvSpPr/>
          <p:nvPr/>
        </p:nvSpPr>
        <p:spPr>
          <a:xfrm flipV="1">
            <a:off x="4520775" y="2441225"/>
            <a:ext cx="0" cy="414764"/>
          </a:xfrm>
          <a:prstGeom prst="line">
            <a:avLst/>
          </a:prstGeom>
          <a:ln>
            <a:solidFill>
              <a:srgbClr val="3465AF"/>
            </a:solidFill>
            <a:prstDash val="sysDash"/>
            <a:headEnd type="triangle" w="med" len="med"/>
            <a:tailEnd type="none" w="med" len="med"/>
          </a:ln>
        </p:spPr>
      </p:sp>
      <p:sp>
        <p:nvSpPr>
          <p:cNvPr id="91" name="CustomShape 12"/>
          <p:cNvSpPr/>
          <p:nvPr/>
        </p:nvSpPr>
        <p:spPr>
          <a:xfrm>
            <a:off x="4499876" y="1902033"/>
            <a:ext cx="327" cy="124429"/>
          </a:xfrm>
          <a:prstGeom prst="straightConnector1">
            <a:avLst/>
          </a:prstGeom>
          <a:ln>
            <a:solidFill>
              <a:srgbClr val="000000"/>
            </a:solidFill>
          </a:ln>
        </p:spPr>
      </p:sp>
      <p:sp>
        <p:nvSpPr>
          <p:cNvPr id="92" name="Line 13"/>
          <p:cNvSpPr/>
          <p:nvPr/>
        </p:nvSpPr>
        <p:spPr>
          <a:xfrm flipV="1">
            <a:off x="3857223" y="3395182"/>
            <a:ext cx="0" cy="82953"/>
          </a:xfrm>
          <a:prstGeom prst="line">
            <a:avLst/>
          </a:prstGeom>
          <a:ln>
            <a:solidFill>
              <a:srgbClr val="000000"/>
            </a:solidFill>
          </a:ln>
        </p:spPr>
      </p:sp>
      <p:sp>
        <p:nvSpPr>
          <p:cNvPr id="93" name="Line 14"/>
          <p:cNvSpPr/>
          <p:nvPr/>
        </p:nvSpPr>
        <p:spPr>
          <a:xfrm flipH="1">
            <a:off x="3857223" y="3395182"/>
            <a:ext cx="1451520" cy="0"/>
          </a:xfrm>
          <a:prstGeom prst="line">
            <a:avLst/>
          </a:prstGeom>
          <a:ln>
            <a:solidFill>
              <a:srgbClr val="000000"/>
            </a:solidFill>
          </a:ln>
        </p:spPr>
      </p:sp>
      <p:sp>
        <p:nvSpPr>
          <p:cNvPr id="94" name="Line 15"/>
          <p:cNvSpPr/>
          <p:nvPr/>
        </p:nvSpPr>
        <p:spPr>
          <a:xfrm>
            <a:off x="5308743" y="3395182"/>
            <a:ext cx="0" cy="82953"/>
          </a:xfrm>
          <a:prstGeom prst="line">
            <a:avLst/>
          </a:prstGeom>
          <a:ln>
            <a:solidFill>
              <a:srgbClr val="000000"/>
            </a:solidFill>
          </a:ln>
        </p:spPr>
      </p:sp>
      <p:sp>
        <p:nvSpPr>
          <p:cNvPr id="96" name="Line 17"/>
          <p:cNvSpPr/>
          <p:nvPr/>
        </p:nvSpPr>
        <p:spPr>
          <a:xfrm>
            <a:off x="3898695" y="3934375"/>
            <a:ext cx="0" cy="165905"/>
          </a:xfrm>
          <a:prstGeom prst="line">
            <a:avLst/>
          </a:prstGeom>
          <a:ln>
            <a:solidFill>
              <a:srgbClr val="000000"/>
            </a:solidFill>
          </a:ln>
        </p:spPr>
      </p:sp>
      <p:sp>
        <p:nvSpPr>
          <p:cNvPr id="97" name="Line 18"/>
          <p:cNvSpPr/>
          <p:nvPr/>
        </p:nvSpPr>
        <p:spPr>
          <a:xfrm>
            <a:off x="5291109" y="3934375"/>
            <a:ext cx="0" cy="165905"/>
          </a:xfrm>
          <a:prstGeom prst="line">
            <a:avLst/>
          </a:prstGeom>
          <a:ln>
            <a:solidFill>
              <a:srgbClr val="000000"/>
            </a:solidFill>
          </a:ln>
        </p:spPr>
      </p:sp>
      <p:sp>
        <p:nvSpPr>
          <p:cNvPr id="98" name="Line 19"/>
          <p:cNvSpPr/>
          <p:nvPr/>
        </p:nvSpPr>
        <p:spPr>
          <a:xfrm flipV="1">
            <a:off x="5267271" y="4556520"/>
            <a:ext cx="0" cy="414764"/>
          </a:xfrm>
          <a:prstGeom prst="line">
            <a:avLst/>
          </a:prstGeom>
          <a:ln>
            <a:solidFill>
              <a:srgbClr val="3465AF"/>
            </a:solidFill>
            <a:prstDash val="sysDash"/>
            <a:headEnd type="triangle" w="med" len="med"/>
            <a:tailEnd type="none" w="med" len="med"/>
          </a:ln>
        </p:spPr>
      </p:sp>
      <p:sp>
        <p:nvSpPr>
          <p:cNvPr id="99" name="Line 20"/>
          <p:cNvSpPr/>
          <p:nvPr/>
        </p:nvSpPr>
        <p:spPr>
          <a:xfrm>
            <a:off x="4520775" y="3229277"/>
            <a:ext cx="0" cy="165905"/>
          </a:xfrm>
          <a:prstGeom prst="line">
            <a:avLst/>
          </a:prstGeom>
          <a:ln>
            <a:solidFill>
              <a:srgbClr val="000000"/>
            </a:solidFill>
          </a:ln>
        </p:spPr>
      </p:sp>
      <p:sp>
        <p:nvSpPr>
          <p:cNvPr id="100" name="CustomShape 21"/>
          <p:cNvSpPr/>
          <p:nvPr/>
        </p:nvSpPr>
        <p:spPr>
          <a:xfrm>
            <a:off x="3235143" y="1445793"/>
            <a:ext cx="2529465" cy="455913"/>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Documented Ancestor</a:t>
            </a:r>
            <a:endParaRPr dirty="0">
              <a:latin typeface="Verdana"/>
              <a:cs typeface="Verdana"/>
            </a:endParaRPr>
          </a:p>
          <a:p>
            <a:pPr algn="ctr">
              <a:lnSpc>
                <a:spcPct val="100000"/>
              </a:lnSpc>
            </a:pPr>
            <a:r>
              <a:rPr lang="en-US" dirty="0">
                <a:latin typeface="Verdana"/>
                <a:cs typeface="Verdana"/>
              </a:rPr>
              <a:t>b</a:t>
            </a:r>
            <a:r>
              <a:rPr lang="en-US" dirty="0" smtClean="0">
                <a:latin typeface="Verdana"/>
                <a:cs typeface="Verdana"/>
              </a:rPr>
              <a:t>. </a:t>
            </a:r>
            <a:r>
              <a:rPr lang="en-US" dirty="0">
                <a:latin typeface="Verdana"/>
                <a:cs typeface="Verdana"/>
              </a:rPr>
              <a:t>1300</a:t>
            </a:r>
            <a:endParaRPr dirty="0">
              <a:latin typeface="Verdana"/>
              <a:cs typeface="Verdana"/>
            </a:endParaRPr>
          </a:p>
        </p:txBody>
      </p:sp>
      <p:sp>
        <p:nvSpPr>
          <p:cNvPr id="102" name="CustomShape 23"/>
          <p:cNvSpPr/>
          <p:nvPr/>
        </p:nvSpPr>
        <p:spPr>
          <a:xfrm>
            <a:off x="3235143" y="2855989"/>
            <a:ext cx="2529465" cy="468650"/>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Generation 14</a:t>
            </a:r>
            <a:endParaRPr dirty="0">
              <a:latin typeface="Verdana"/>
              <a:cs typeface="Verdana"/>
            </a:endParaRPr>
          </a:p>
          <a:p>
            <a:pPr algn="ctr">
              <a:lnSpc>
                <a:spcPct val="100000"/>
              </a:lnSpc>
            </a:pPr>
            <a:r>
              <a:rPr lang="en-US" dirty="0">
                <a:latin typeface="Verdana"/>
                <a:cs typeface="Verdana"/>
              </a:rPr>
              <a:t>b. 1670</a:t>
            </a:r>
            <a:endParaRPr dirty="0">
              <a:latin typeface="Verdana"/>
              <a:cs typeface="Verdana"/>
            </a:endParaRPr>
          </a:p>
        </p:txBody>
      </p:sp>
      <p:sp>
        <p:nvSpPr>
          <p:cNvPr id="103" name="CustomShape 24"/>
          <p:cNvSpPr/>
          <p:nvPr/>
        </p:nvSpPr>
        <p:spPr>
          <a:xfrm>
            <a:off x="3235143" y="3478135"/>
            <a:ext cx="1202361" cy="455913"/>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Gen 15 A</a:t>
            </a:r>
            <a:endParaRPr dirty="0">
              <a:latin typeface="Verdana"/>
              <a:cs typeface="Verdana"/>
            </a:endParaRPr>
          </a:p>
          <a:p>
            <a:pPr algn="ctr">
              <a:lnSpc>
                <a:spcPct val="100000"/>
              </a:lnSpc>
            </a:pPr>
            <a:r>
              <a:rPr lang="en-US" dirty="0">
                <a:latin typeface="Verdana"/>
                <a:cs typeface="Verdana"/>
              </a:rPr>
              <a:t>b. 1700</a:t>
            </a:r>
            <a:endParaRPr dirty="0">
              <a:latin typeface="Verdana"/>
              <a:cs typeface="Verdana"/>
            </a:endParaRPr>
          </a:p>
        </p:txBody>
      </p:sp>
      <p:sp>
        <p:nvSpPr>
          <p:cNvPr id="104" name="CustomShape 25"/>
          <p:cNvSpPr/>
          <p:nvPr/>
        </p:nvSpPr>
        <p:spPr>
          <a:xfrm>
            <a:off x="4645191" y="3478135"/>
            <a:ext cx="1202361" cy="455913"/>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Gen 15 B</a:t>
            </a:r>
            <a:endParaRPr dirty="0">
              <a:latin typeface="Verdana"/>
              <a:cs typeface="Verdana"/>
            </a:endParaRPr>
          </a:p>
          <a:p>
            <a:pPr algn="ctr">
              <a:lnSpc>
                <a:spcPct val="100000"/>
              </a:lnSpc>
            </a:pPr>
            <a:r>
              <a:rPr lang="en-US" dirty="0">
                <a:latin typeface="Verdana"/>
                <a:cs typeface="Verdana"/>
              </a:rPr>
              <a:t>b. 1702</a:t>
            </a:r>
            <a:endParaRPr dirty="0">
              <a:latin typeface="Verdana"/>
              <a:cs typeface="Verdana"/>
            </a:endParaRPr>
          </a:p>
        </p:txBody>
      </p:sp>
      <p:sp>
        <p:nvSpPr>
          <p:cNvPr id="105" name="CustomShape 26"/>
          <p:cNvSpPr/>
          <p:nvPr/>
        </p:nvSpPr>
        <p:spPr>
          <a:xfrm>
            <a:off x="3235143" y="4100280"/>
            <a:ext cx="1202361" cy="455913"/>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Gen 16 A</a:t>
            </a:r>
            <a:endParaRPr dirty="0">
              <a:latin typeface="Verdana"/>
              <a:cs typeface="Verdana"/>
            </a:endParaRPr>
          </a:p>
          <a:p>
            <a:pPr algn="ctr">
              <a:lnSpc>
                <a:spcPct val="100000"/>
              </a:lnSpc>
            </a:pPr>
            <a:r>
              <a:rPr lang="en-US" dirty="0">
                <a:latin typeface="Verdana"/>
                <a:cs typeface="Verdana"/>
              </a:rPr>
              <a:t>b. 1730</a:t>
            </a:r>
            <a:endParaRPr dirty="0">
              <a:latin typeface="Verdana"/>
              <a:cs typeface="Verdana"/>
            </a:endParaRPr>
          </a:p>
        </p:txBody>
      </p:sp>
      <p:sp>
        <p:nvSpPr>
          <p:cNvPr id="106" name="CustomShape 27"/>
          <p:cNvSpPr/>
          <p:nvPr/>
        </p:nvSpPr>
        <p:spPr>
          <a:xfrm>
            <a:off x="4645191" y="4100280"/>
            <a:ext cx="1202361" cy="455913"/>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Gen 16 B</a:t>
            </a:r>
            <a:endParaRPr dirty="0">
              <a:latin typeface="Verdana"/>
              <a:cs typeface="Verdana"/>
            </a:endParaRPr>
          </a:p>
          <a:p>
            <a:pPr algn="ctr">
              <a:lnSpc>
                <a:spcPct val="100000"/>
              </a:lnSpc>
            </a:pPr>
            <a:r>
              <a:rPr lang="en-US" dirty="0">
                <a:latin typeface="Verdana"/>
                <a:cs typeface="Verdana"/>
              </a:rPr>
              <a:t>b. 1732</a:t>
            </a:r>
            <a:endParaRPr dirty="0">
              <a:latin typeface="Verdana"/>
              <a:cs typeface="Verdana"/>
            </a:endParaRPr>
          </a:p>
        </p:txBody>
      </p:sp>
      <p:sp>
        <p:nvSpPr>
          <p:cNvPr id="107" name="CustomShape 28"/>
          <p:cNvSpPr/>
          <p:nvPr/>
        </p:nvSpPr>
        <p:spPr>
          <a:xfrm>
            <a:off x="3235143" y="4942217"/>
            <a:ext cx="1202361" cy="455913"/>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Gen 24 A</a:t>
            </a:r>
            <a:endParaRPr dirty="0">
              <a:latin typeface="Verdana"/>
              <a:cs typeface="Verdana"/>
            </a:endParaRPr>
          </a:p>
          <a:p>
            <a:pPr algn="ctr">
              <a:lnSpc>
                <a:spcPct val="100000"/>
              </a:lnSpc>
            </a:pPr>
            <a:r>
              <a:rPr lang="en-US" dirty="0">
                <a:latin typeface="Verdana"/>
                <a:cs typeface="Verdana"/>
              </a:rPr>
              <a:t>b. 1970</a:t>
            </a:r>
            <a:endParaRPr dirty="0">
              <a:latin typeface="Verdana"/>
              <a:cs typeface="Verdana"/>
            </a:endParaRPr>
          </a:p>
        </p:txBody>
      </p:sp>
      <p:sp>
        <p:nvSpPr>
          <p:cNvPr id="108" name="CustomShape 29"/>
          <p:cNvSpPr/>
          <p:nvPr/>
        </p:nvSpPr>
        <p:spPr>
          <a:xfrm>
            <a:off x="4645191" y="4942217"/>
            <a:ext cx="1202361" cy="455913"/>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Gen 24 B</a:t>
            </a:r>
            <a:endParaRPr dirty="0">
              <a:latin typeface="Verdana"/>
              <a:cs typeface="Verdana"/>
            </a:endParaRPr>
          </a:p>
          <a:p>
            <a:pPr algn="ctr">
              <a:lnSpc>
                <a:spcPct val="100000"/>
              </a:lnSpc>
            </a:pPr>
            <a:r>
              <a:rPr lang="en-US" dirty="0">
                <a:latin typeface="Verdana"/>
                <a:cs typeface="Verdana"/>
              </a:rPr>
              <a:t>b. 1972</a:t>
            </a:r>
            <a:endParaRPr dirty="0">
              <a:latin typeface="Verdana"/>
              <a:cs typeface="Verdana"/>
            </a:endParaRPr>
          </a:p>
        </p:txBody>
      </p:sp>
      <p:sp>
        <p:nvSpPr>
          <p:cNvPr id="110" name="CustomShape 31"/>
          <p:cNvSpPr/>
          <p:nvPr/>
        </p:nvSpPr>
        <p:spPr>
          <a:xfrm>
            <a:off x="4499876" y="1902033"/>
            <a:ext cx="327" cy="124429"/>
          </a:xfrm>
          <a:prstGeom prst="straightConnector1">
            <a:avLst/>
          </a:prstGeom>
          <a:ln>
            <a:solidFill>
              <a:srgbClr val="000000"/>
            </a:solidFill>
          </a:ln>
        </p:spPr>
      </p:sp>
      <p:sp>
        <p:nvSpPr>
          <p:cNvPr id="111" name="Line 32"/>
          <p:cNvSpPr/>
          <p:nvPr/>
        </p:nvSpPr>
        <p:spPr>
          <a:xfrm flipV="1">
            <a:off x="3857223" y="3395182"/>
            <a:ext cx="0" cy="82953"/>
          </a:xfrm>
          <a:prstGeom prst="line">
            <a:avLst/>
          </a:prstGeom>
          <a:ln>
            <a:solidFill>
              <a:srgbClr val="000000"/>
            </a:solidFill>
          </a:ln>
        </p:spPr>
      </p:sp>
      <p:sp>
        <p:nvSpPr>
          <p:cNvPr id="112" name="Line 33"/>
          <p:cNvSpPr/>
          <p:nvPr/>
        </p:nvSpPr>
        <p:spPr>
          <a:xfrm flipH="1">
            <a:off x="3857223" y="3395182"/>
            <a:ext cx="1451520" cy="0"/>
          </a:xfrm>
          <a:prstGeom prst="line">
            <a:avLst/>
          </a:prstGeom>
          <a:ln>
            <a:solidFill>
              <a:srgbClr val="000000"/>
            </a:solidFill>
          </a:ln>
        </p:spPr>
      </p:sp>
      <p:sp>
        <p:nvSpPr>
          <p:cNvPr id="113" name="Line 34"/>
          <p:cNvSpPr/>
          <p:nvPr/>
        </p:nvSpPr>
        <p:spPr>
          <a:xfrm>
            <a:off x="5308743" y="3395182"/>
            <a:ext cx="0" cy="82953"/>
          </a:xfrm>
          <a:prstGeom prst="line">
            <a:avLst/>
          </a:prstGeom>
          <a:ln>
            <a:solidFill>
              <a:srgbClr val="000000"/>
            </a:solidFill>
          </a:ln>
        </p:spPr>
      </p:sp>
      <p:sp>
        <p:nvSpPr>
          <p:cNvPr id="115" name="Line 36"/>
          <p:cNvSpPr/>
          <p:nvPr/>
        </p:nvSpPr>
        <p:spPr>
          <a:xfrm>
            <a:off x="3898695" y="3934375"/>
            <a:ext cx="0" cy="165905"/>
          </a:xfrm>
          <a:prstGeom prst="line">
            <a:avLst/>
          </a:prstGeom>
          <a:ln>
            <a:solidFill>
              <a:srgbClr val="000000"/>
            </a:solidFill>
          </a:ln>
        </p:spPr>
      </p:sp>
      <p:sp>
        <p:nvSpPr>
          <p:cNvPr id="116" name="Line 37"/>
          <p:cNvSpPr/>
          <p:nvPr/>
        </p:nvSpPr>
        <p:spPr>
          <a:xfrm>
            <a:off x="5291109" y="3934375"/>
            <a:ext cx="0" cy="165905"/>
          </a:xfrm>
          <a:prstGeom prst="line">
            <a:avLst/>
          </a:prstGeom>
          <a:ln>
            <a:solidFill>
              <a:srgbClr val="000000"/>
            </a:solidFill>
          </a:ln>
        </p:spPr>
      </p:sp>
      <p:sp>
        <p:nvSpPr>
          <p:cNvPr id="118" name="Line 39"/>
          <p:cNvSpPr/>
          <p:nvPr/>
        </p:nvSpPr>
        <p:spPr>
          <a:xfrm>
            <a:off x="4520775" y="3324639"/>
            <a:ext cx="0" cy="70543"/>
          </a:xfrm>
          <a:prstGeom prst="line">
            <a:avLst/>
          </a:prstGeom>
          <a:ln>
            <a:solidFill>
              <a:srgbClr val="000000"/>
            </a:solidFill>
          </a:ln>
        </p:spPr>
      </p:sp>
      <p:sp>
        <p:nvSpPr>
          <p:cNvPr id="120" name="CustomShape 41"/>
          <p:cNvSpPr/>
          <p:nvPr/>
        </p:nvSpPr>
        <p:spPr>
          <a:xfrm>
            <a:off x="6596334" y="5107443"/>
            <a:ext cx="1693302" cy="269760"/>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Living b. 1970</a:t>
            </a:r>
            <a:endParaRPr dirty="0">
              <a:latin typeface="Verdana"/>
              <a:cs typeface="Verdana"/>
            </a:endParaRPr>
          </a:p>
        </p:txBody>
      </p:sp>
      <p:sp>
        <p:nvSpPr>
          <p:cNvPr id="121" name="CustomShape 42"/>
          <p:cNvSpPr/>
          <p:nvPr/>
        </p:nvSpPr>
        <p:spPr>
          <a:xfrm>
            <a:off x="6596661" y="4396467"/>
            <a:ext cx="1692975" cy="237101"/>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GF b. 1910</a:t>
            </a:r>
            <a:endParaRPr dirty="0">
              <a:latin typeface="Verdana"/>
              <a:cs typeface="Verdana"/>
            </a:endParaRPr>
          </a:p>
        </p:txBody>
      </p:sp>
      <p:sp>
        <p:nvSpPr>
          <p:cNvPr id="124" name="CustomShape 45"/>
          <p:cNvSpPr/>
          <p:nvPr/>
        </p:nvSpPr>
        <p:spPr>
          <a:xfrm>
            <a:off x="6596334" y="4070534"/>
            <a:ext cx="1693302" cy="237101"/>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GGF b. 1880</a:t>
            </a:r>
            <a:endParaRPr dirty="0">
              <a:latin typeface="Verdana"/>
              <a:cs typeface="Verdana"/>
            </a:endParaRPr>
          </a:p>
        </p:txBody>
      </p:sp>
      <p:sp>
        <p:nvSpPr>
          <p:cNvPr id="125" name="CustomShape 46"/>
          <p:cNvSpPr/>
          <p:nvPr/>
        </p:nvSpPr>
        <p:spPr>
          <a:xfrm>
            <a:off x="6596334" y="3750154"/>
            <a:ext cx="1693302" cy="237101"/>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Dead End</a:t>
            </a:r>
            <a:endParaRPr dirty="0">
              <a:latin typeface="Verdana"/>
              <a:cs typeface="Verdana"/>
            </a:endParaRPr>
          </a:p>
        </p:txBody>
      </p:sp>
      <p:sp>
        <p:nvSpPr>
          <p:cNvPr id="127" name="Line 48"/>
          <p:cNvSpPr/>
          <p:nvPr/>
        </p:nvSpPr>
        <p:spPr>
          <a:xfrm>
            <a:off x="7176942" y="4983014"/>
            <a:ext cx="0" cy="124429"/>
          </a:xfrm>
          <a:prstGeom prst="line">
            <a:avLst/>
          </a:prstGeom>
          <a:ln>
            <a:solidFill>
              <a:srgbClr val="000000"/>
            </a:solidFill>
          </a:ln>
        </p:spPr>
      </p:sp>
      <p:sp>
        <p:nvSpPr>
          <p:cNvPr id="130" name="Line 51"/>
          <p:cNvSpPr/>
          <p:nvPr/>
        </p:nvSpPr>
        <p:spPr>
          <a:xfrm>
            <a:off x="7176942" y="3987582"/>
            <a:ext cx="0" cy="82953"/>
          </a:xfrm>
          <a:prstGeom prst="line">
            <a:avLst/>
          </a:prstGeom>
          <a:ln>
            <a:solidFill>
              <a:srgbClr val="000000"/>
            </a:solidFill>
          </a:ln>
        </p:spPr>
      </p:sp>
      <p:sp>
        <p:nvSpPr>
          <p:cNvPr id="131" name="Line 52"/>
          <p:cNvSpPr/>
          <p:nvPr/>
        </p:nvSpPr>
        <p:spPr>
          <a:xfrm>
            <a:off x="7176942" y="4319392"/>
            <a:ext cx="0" cy="82953"/>
          </a:xfrm>
          <a:prstGeom prst="line">
            <a:avLst/>
          </a:prstGeom>
          <a:ln>
            <a:solidFill>
              <a:srgbClr val="000000"/>
            </a:solidFill>
          </a:ln>
        </p:spPr>
      </p:sp>
      <p:sp>
        <p:nvSpPr>
          <p:cNvPr id="132" name="Line 53"/>
          <p:cNvSpPr/>
          <p:nvPr/>
        </p:nvSpPr>
        <p:spPr>
          <a:xfrm>
            <a:off x="7176942" y="4651203"/>
            <a:ext cx="0" cy="124429"/>
          </a:xfrm>
          <a:prstGeom prst="line">
            <a:avLst/>
          </a:prstGeom>
          <a:ln>
            <a:solidFill>
              <a:srgbClr val="000000"/>
            </a:solidFill>
          </a:ln>
        </p:spPr>
      </p:sp>
      <p:sp>
        <p:nvSpPr>
          <p:cNvPr id="135" name="CustomShape 56"/>
          <p:cNvSpPr/>
          <p:nvPr/>
        </p:nvSpPr>
        <p:spPr>
          <a:xfrm>
            <a:off x="6596334" y="4755384"/>
            <a:ext cx="1693302" cy="237101"/>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Father, b. 1940</a:t>
            </a:r>
            <a:endParaRPr dirty="0">
              <a:latin typeface="Verdana"/>
              <a:cs typeface="Verdana"/>
            </a:endParaRPr>
          </a:p>
        </p:txBody>
      </p:sp>
      <p:sp>
        <p:nvSpPr>
          <p:cNvPr id="141" name="Line 62"/>
          <p:cNvSpPr/>
          <p:nvPr/>
        </p:nvSpPr>
        <p:spPr>
          <a:xfrm>
            <a:off x="7176942" y="4983014"/>
            <a:ext cx="0" cy="124429"/>
          </a:xfrm>
          <a:prstGeom prst="line">
            <a:avLst/>
          </a:prstGeom>
          <a:ln>
            <a:solidFill>
              <a:srgbClr val="000000"/>
            </a:solidFill>
          </a:ln>
        </p:spPr>
      </p:sp>
      <p:sp>
        <p:nvSpPr>
          <p:cNvPr id="144" name="Line 65"/>
          <p:cNvSpPr/>
          <p:nvPr/>
        </p:nvSpPr>
        <p:spPr>
          <a:xfrm>
            <a:off x="7176942" y="3987582"/>
            <a:ext cx="0" cy="82953"/>
          </a:xfrm>
          <a:prstGeom prst="line">
            <a:avLst/>
          </a:prstGeom>
          <a:ln>
            <a:solidFill>
              <a:srgbClr val="000000"/>
            </a:solidFill>
          </a:ln>
        </p:spPr>
      </p:sp>
      <p:sp>
        <p:nvSpPr>
          <p:cNvPr id="145" name="Line 66"/>
          <p:cNvSpPr/>
          <p:nvPr/>
        </p:nvSpPr>
        <p:spPr>
          <a:xfrm>
            <a:off x="7176942" y="4319392"/>
            <a:ext cx="0" cy="82953"/>
          </a:xfrm>
          <a:prstGeom prst="line">
            <a:avLst/>
          </a:prstGeom>
          <a:ln>
            <a:solidFill>
              <a:srgbClr val="000000"/>
            </a:solidFill>
          </a:ln>
        </p:spPr>
      </p:sp>
      <p:sp>
        <p:nvSpPr>
          <p:cNvPr id="146" name="Line 67"/>
          <p:cNvSpPr/>
          <p:nvPr/>
        </p:nvSpPr>
        <p:spPr>
          <a:xfrm>
            <a:off x="7176942" y="4651203"/>
            <a:ext cx="0" cy="124429"/>
          </a:xfrm>
          <a:prstGeom prst="line">
            <a:avLst/>
          </a:prstGeom>
          <a:ln>
            <a:solidFill>
              <a:srgbClr val="000000"/>
            </a:solidFill>
          </a:ln>
        </p:spPr>
      </p:sp>
      <p:sp>
        <p:nvSpPr>
          <p:cNvPr id="71" name="Line 11"/>
          <p:cNvSpPr/>
          <p:nvPr/>
        </p:nvSpPr>
        <p:spPr>
          <a:xfrm flipV="1">
            <a:off x="3880973" y="4592770"/>
            <a:ext cx="0" cy="358917"/>
          </a:xfrm>
          <a:prstGeom prst="line">
            <a:avLst/>
          </a:prstGeom>
          <a:ln>
            <a:solidFill>
              <a:srgbClr val="3465AF"/>
            </a:solidFill>
            <a:prstDash val="sysDash"/>
            <a:headEnd type="triangle" w="med" len="med"/>
            <a:tailEnd type="none" w="med" len="med"/>
          </a:ln>
        </p:spPr>
      </p:sp>
      <p:sp>
        <p:nvSpPr>
          <p:cNvPr id="63" name="CustomShape 40"/>
          <p:cNvSpPr/>
          <p:nvPr/>
        </p:nvSpPr>
        <p:spPr>
          <a:xfrm>
            <a:off x="821301" y="5101591"/>
            <a:ext cx="1642603" cy="260942"/>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Living b. 1950</a:t>
            </a:r>
            <a:endParaRPr dirty="0">
              <a:latin typeface="Verdana"/>
              <a:cs typeface="Verdana"/>
            </a:endParaRPr>
          </a:p>
        </p:txBody>
      </p:sp>
      <p:sp>
        <p:nvSpPr>
          <p:cNvPr id="64" name="CustomShape 44"/>
          <p:cNvSpPr/>
          <p:nvPr/>
        </p:nvSpPr>
        <p:spPr>
          <a:xfrm>
            <a:off x="1261543" y="4023206"/>
            <a:ext cx="1202361" cy="237101"/>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Dead End</a:t>
            </a:r>
            <a:endParaRPr dirty="0">
              <a:latin typeface="Verdana"/>
              <a:cs typeface="Verdana"/>
            </a:endParaRPr>
          </a:p>
        </p:txBody>
      </p:sp>
      <p:sp>
        <p:nvSpPr>
          <p:cNvPr id="65" name="Line 47"/>
          <p:cNvSpPr/>
          <p:nvPr/>
        </p:nvSpPr>
        <p:spPr>
          <a:xfrm>
            <a:off x="1800679" y="4935686"/>
            <a:ext cx="0" cy="165905"/>
          </a:xfrm>
          <a:prstGeom prst="line">
            <a:avLst/>
          </a:prstGeom>
          <a:ln>
            <a:solidFill>
              <a:srgbClr val="000000"/>
            </a:solidFill>
          </a:ln>
        </p:spPr>
      </p:sp>
      <p:sp>
        <p:nvSpPr>
          <p:cNvPr id="66" name="Line 49"/>
          <p:cNvSpPr/>
          <p:nvPr/>
        </p:nvSpPr>
        <p:spPr>
          <a:xfrm>
            <a:off x="1800679" y="4603875"/>
            <a:ext cx="0" cy="124429"/>
          </a:xfrm>
          <a:prstGeom prst="line">
            <a:avLst/>
          </a:prstGeom>
          <a:ln>
            <a:solidFill>
              <a:srgbClr val="000000"/>
            </a:solidFill>
          </a:ln>
        </p:spPr>
      </p:sp>
      <p:sp>
        <p:nvSpPr>
          <p:cNvPr id="67" name="Line 50"/>
          <p:cNvSpPr/>
          <p:nvPr/>
        </p:nvSpPr>
        <p:spPr>
          <a:xfrm>
            <a:off x="1800679" y="4272064"/>
            <a:ext cx="0" cy="82953"/>
          </a:xfrm>
          <a:prstGeom prst="line">
            <a:avLst/>
          </a:prstGeom>
          <a:ln>
            <a:solidFill>
              <a:srgbClr val="000000"/>
            </a:solidFill>
          </a:ln>
        </p:spPr>
      </p:sp>
      <p:sp>
        <p:nvSpPr>
          <p:cNvPr id="68" name="CustomShape 55"/>
          <p:cNvSpPr/>
          <p:nvPr/>
        </p:nvSpPr>
        <p:spPr>
          <a:xfrm>
            <a:off x="821301" y="4708056"/>
            <a:ext cx="1642603" cy="237101"/>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Father b</a:t>
            </a:r>
            <a:r>
              <a:rPr lang="en-US" dirty="0" smtClean="0">
                <a:latin typeface="Verdana"/>
                <a:cs typeface="Verdana"/>
              </a:rPr>
              <a:t>.1910</a:t>
            </a:r>
            <a:endParaRPr dirty="0">
              <a:latin typeface="Verdana"/>
              <a:cs typeface="Verdana"/>
            </a:endParaRPr>
          </a:p>
        </p:txBody>
      </p:sp>
      <p:sp>
        <p:nvSpPr>
          <p:cNvPr id="69" name="CustomShape 58"/>
          <p:cNvSpPr/>
          <p:nvPr/>
        </p:nvSpPr>
        <p:spPr>
          <a:xfrm>
            <a:off x="821301" y="4366774"/>
            <a:ext cx="1642603" cy="237101"/>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GF b. 1880</a:t>
            </a:r>
            <a:endParaRPr dirty="0">
              <a:latin typeface="Verdana"/>
              <a:cs typeface="Verdana"/>
            </a:endParaRPr>
          </a:p>
        </p:txBody>
      </p:sp>
      <p:sp>
        <p:nvSpPr>
          <p:cNvPr id="70" name="CustomShape 59"/>
          <p:cNvSpPr/>
          <p:nvPr/>
        </p:nvSpPr>
        <p:spPr>
          <a:xfrm>
            <a:off x="821301" y="4023206"/>
            <a:ext cx="1642603" cy="237101"/>
          </a:xfrm>
          <a:prstGeom prst="rect">
            <a:avLst/>
          </a:prstGeom>
          <a:solidFill>
            <a:srgbClr val="729FCF"/>
          </a:solidFill>
          <a:ln>
            <a:solidFill>
              <a:srgbClr val="3465AF"/>
            </a:solidFill>
          </a:ln>
        </p:spPr>
        <p:txBody>
          <a:bodyPr wrap="none" lIns="81639" tIns="40820" rIns="81639" bIns="40820" anchor="ctr"/>
          <a:lstStyle/>
          <a:p>
            <a:pPr algn="ctr">
              <a:lnSpc>
                <a:spcPct val="100000"/>
              </a:lnSpc>
            </a:pPr>
            <a:r>
              <a:rPr lang="en-US" dirty="0">
                <a:latin typeface="Verdana"/>
                <a:cs typeface="Verdana"/>
              </a:rPr>
              <a:t>Dead End</a:t>
            </a:r>
            <a:endParaRPr dirty="0">
              <a:latin typeface="Verdana"/>
              <a:cs typeface="Verdana"/>
            </a:endParaRPr>
          </a:p>
        </p:txBody>
      </p:sp>
      <p:sp>
        <p:nvSpPr>
          <p:cNvPr id="72" name="Line 61"/>
          <p:cNvSpPr/>
          <p:nvPr/>
        </p:nvSpPr>
        <p:spPr>
          <a:xfrm>
            <a:off x="1800679" y="4935686"/>
            <a:ext cx="0" cy="165905"/>
          </a:xfrm>
          <a:prstGeom prst="line">
            <a:avLst/>
          </a:prstGeom>
          <a:ln>
            <a:solidFill>
              <a:srgbClr val="000000"/>
            </a:solidFill>
          </a:ln>
        </p:spPr>
      </p:sp>
      <p:sp>
        <p:nvSpPr>
          <p:cNvPr id="73" name="Line 63"/>
          <p:cNvSpPr/>
          <p:nvPr/>
        </p:nvSpPr>
        <p:spPr>
          <a:xfrm>
            <a:off x="1800679" y="4603875"/>
            <a:ext cx="0" cy="124429"/>
          </a:xfrm>
          <a:prstGeom prst="line">
            <a:avLst/>
          </a:prstGeom>
          <a:ln>
            <a:solidFill>
              <a:srgbClr val="000000"/>
            </a:solidFill>
          </a:ln>
        </p:spPr>
      </p:sp>
      <p:sp>
        <p:nvSpPr>
          <p:cNvPr id="74" name="Line 64"/>
          <p:cNvSpPr/>
          <p:nvPr/>
        </p:nvSpPr>
        <p:spPr>
          <a:xfrm>
            <a:off x="1800679" y="4272064"/>
            <a:ext cx="0" cy="82953"/>
          </a:xfrm>
          <a:prstGeom prst="line">
            <a:avLst/>
          </a:prstGeom>
          <a:ln>
            <a:solidFill>
              <a:srgbClr val="000000"/>
            </a:solidFill>
          </a:ln>
        </p:spPr>
      </p:sp>
      <p:cxnSp>
        <p:nvCxnSpPr>
          <p:cNvPr id="3" name="Elbow Connector 2"/>
          <p:cNvCxnSpPr>
            <a:stCxn id="125" idx="1"/>
            <a:endCxn id="102" idx="3"/>
          </p:cNvCxnSpPr>
          <p:nvPr/>
        </p:nvCxnSpPr>
        <p:spPr>
          <a:xfrm rot="10800000">
            <a:off x="5764608" y="3090315"/>
            <a:ext cx="831726" cy="778391"/>
          </a:xfrm>
          <a:prstGeom prst="bentConnector3">
            <a:avLst>
              <a:gd name="adj1" fmla="val 50000"/>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 name="Elbow Connector 5"/>
          <p:cNvCxnSpPr>
            <a:stCxn id="64" idx="3"/>
          </p:cNvCxnSpPr>
          <p:nvPr/>
        </p:nvCxnSpPr>
        <p:spPr>
          <a:xfrm>
            <a:off x="2463904" y="4141757"/>
            <a:ext cx="771239" cy="150883"/>
          </a:xfrm>
          <a:prstGeom prst="bentConnector3">
            <a:avLst>
              <a:gd name="adj1" fmla="val 50000"/>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09306" y="5585005"/>
            <a:ext cx="2895594" cy="923330"/>
          </a:xfrm>
          <a:prstGeom prst="rect">
            <a:avLst/>
          </a:prstGeom>
          <a:noFill/>
        </p:spPr>
        <p:txBody>
          <a:bodyPr wrap="none" rtlCol="0">
            <a:spAutoFit/>
          </a:bodyPr>
          <a:lstStyle/>
          <a:p>
            <a:r>
              <a:rPr lang="en-US" dirty="0" smtClean="0"/>
              <a:t>DNA Match:</a:t>
            </a:r>
          </a:p>
          <a:p>
            <a:r>
              <a:rPr lang="en-US" dirty="0" smtClean="0"/>
              <a:t>Estimated</a:t>
            </a:r>
            <a:r>
              <a:rPr lang="en-US" dirty="0"/>
              <a:t> </a:t>
            </a:r>
            <a:r>
              <a:rPr lang="en-US" dirty="0" smtClean="0"/>
              <a:t>8 generations to A </a:t>
            </a:r>
          </a:p>
          <a:p>
            <a:r>
              <a:rPr lang="en-US" dirty="0" smtClean="0"/>
              <a:t>10 generations to B</a:t>
            </a:r>
            <a:endParaRPr lang="en-US" dirty="0"/>
          </a:p>
        </p:txBody>
      </p:sp>
      <p:sp>
        <p:nvSpPr>
          <p:cNvPr id="8" name="TextBox 7"/>
          <p:cNvSpPr txBox="1"/>
          <p:nvPr/>
        </p:nvSpPr>
        <p:spPr>
          <a:xfrm>
            <a:off x="6513694" y="5598987"/>
            <a:ext cx="2609223" cy="923330"/>
          </a:xfrm>
          <a:prstGeom prst="rect">
            <a:avLst/>
          </a:prstGeom>
          <a:noFill/>
        </p:spPr>
        <p:txBody>
          <a:bodyPr wrap="square" rtlCol="0">
            <a:spAutoFit/>
          </a:bodyPr>
          <a:lstStyle/>
          <a:p>
            <a:r>
              <a:rPr lang="en-US" dirty="0" smtClean="0"/>
              <a:t>DNA Match: </a:t>
            </a:r>
            <a:endParaRPr lang="en-US" dirty="0"/>
          </a:p>
          <a:p>
            <a:r>
              <a:rPr lang="en-US" dirty="0" smtClean="0"/>
              <a:t>Estimated 10 Generations </a:t>
            </a:r>
          </a:p>
          <a:p>
            <a:r>
              <a:rPr lang="en-US" dirty="0" smtClean="0"/>
              <a:t>to both</a:t>
            </a:r>
            <a:endParaRPr lang="en-US" dirty="0"/>
          </a:p>
        </p:txBody>
      </p:sp>
      <p:sp>
        <p:nvSpPr>
          <p:cNvPr id="75" name="Title 74"/>
          <p:cNvSpPr>
            <a:spLocks noGrp="1"/>
          </p:cNvSpPr>
          <p:nvPr>
            <p:ph type="title"/>
          </p:nvPr>
        </p:nvSpPr>
        <p:spPr/>
        <p:txBody>
          <a:bodyPr>
            <a:normAutofit fontScale="90000"/>
          </a:bodyPr>
          <a:lstStyle/>
          <a:p>
            <a:r>
              <a:rPr lang="en-US" dirty="0" smtClean="0"/>
              <a:t>DNA Matches Bridging to Paper Trail</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857617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Nathan Spira of Grodno.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02406" y="0"/>
            <a:ext cx="8739188"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Trees.jpeg"/>
          <p:cNvPicPr>
            <a:picLocks noChangeAspect="1"/>
          </p:cNvPicPr>
          <p:nvPr/>
        </p:nvPicPr>
        <p:blipFill>
          <a:blip r:embed="rId3">
            <a:lum contrast="-5000"/>
          </a:blip>
          <a:stretch>
            <a:fillRect/>
          </a:stretch>
        </p:blipFill>
        <p:spPr>
          <a:xfrm>
            <a:off x="0" y="391510"/>
            <a:ext cx="9144000" cy="6074979"/>
          </a:xfrm>
          <a:prstGeom prst="rect">
            <a:avLst/>
          </a:prstGeom>
        </p:spPr>
      </p:pic>
      <p:sp>
        <p:nvSpPr>
          <p:cNvPr id="4" name="TextBox 3"/>
          <p:cNvSpPr txBox="1"/>
          <p:nvPr/>
        </p:nvSpPr>
        <p:spPr>
          <a:xfrm>
            <a:off x="377038" y="0"/>
            <a:ext cx="8367087" cy="400110"/>
          </a:xfrm>
          <a:prstGeom prst="rect">
            <a:avLst/>
          </a:prstGeom>
          <a:noFill/>
        </p:spPr>
        <p:txBody>
          <a:bodyPr wrap="square" rtlCol="0">
            <a:spAutoFit/>
          </a:bodyPr>
          <a:lstStyle/>
          <a:p>
            <a:r>
              <a:rPr lang="en-US" sz="2000" dirty="0" smtClean="0"/>
              <a:t>As genealogists we’ve been trained to document every tree in the forest. </a:t>
            </a:r>
            <a:endParaRPr lang="en-US" sz="2000" dirty="0"/>
          </a:p>
        </p:txBody>
      </p:sp>
      <p:sp>
        <p:nvSpPr>
          <p:cNvPr id="5" name="TextBox 4"/>
          <p:cNvSpPr txBox="1"/>
          <p:nvPr/>
        </p:nvSpPr>
        <p:spPr>
          <a:xfrm>
            <a:off x="0" y="6488668"/>
            <a:ext cx="9144000" cy="400110"/>
          </a:xfrm>
          <a:prstGeom prst="rect">
            <a:avLst/>
          </a:prstGeom>
          <a:noFill/>
        </p:spPr>
        <p:txBody>
          <a:bodyPr wrap="square" rtlCol="0">
            <a:spAutoFit/>
          </a:bodyPr>
          <a:lstStyle/>
          <a:p>
            <a:r>
              <a:rPr lang="en-US" sz="2000" dirty="0" smtClean="0"/>
              <a:t>The genetic genealogist can identify a distant relative way across the forest</a:t>
            </a:r>
            <a:r>
              <a:rPr lang="en-US" dirty="0" smtClean="0"/>
              <a:t>.</a:t>
            </a:r>
            <a:endParaRPr lang="en-US" dirty="0"/>
          </a:p>
        </p:txBody>
      </p:sp>
      <p:pic>
        <p:nvPicPr>
          <p:cNvPr id="6" name="Picture 5" descr="Lucy Jane HUNT.jpg"/>
          <p:cNvPicPr>
            <a:picLocks noChangeAspect="1"/>
          </p:cNvPicPr>
          <p:nvPr/>
        </p:nvPicPr>
        <p:blipFill>
          <a:blip r:embed="rId4">
            <a:clrChange>
              <a:clrFrom>
                <a:srgbClr val="6C6862"/>
              </a:clrFrom>
              <a:clrTo>
                <a:srgbClr val="6C6862">
                  <a:alpha val="0"/>
                </a:srgbClr>
              </a:clrTo>
            </a:clrChange>
            <a:alphaModFix/>
            <a:lum bright="-2000"/>
          </a:blip>
          <a:stretch>
            <a:fillRect/>
          </a:stretch>
        </p:blipFill>
        <p:spPr>
          <a:xfrm>
            <a:off x="6934200" y="1638300"/>
            <a:ext cx="552450" cy="736600"/>
          </a:xfrm>
          <a:prstGeom prst="rect">
            <a:avLst/>
          </a:prstGeom>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PIER of Amsterdam2.jpeg"/>
          <p:cNvPicPr>
            <a:picLocks noChangeAspect="1"/>
          </p:cNvPicPr>
          <p:nvPr/>
        </p:nvPicPr>
        <p:blipFill>
          <a:blip r:embed="rId3"/>
          <a:stretch>
            <a:fillRect/>
          </a:stretch>
        </p:blipFill>
        <p:spPr>
          <a:xfrm>
            <a:off x="363457" y="0"/>
            <a:ext cx="8417085"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WERTHEIM .jpeg"/>
          <p:cNvPicPr>
            <a:picLocks noChangeAspect="1"/>
          </p:cNvPicPr>
          <p:nvPr/>
        </p:nvPicPr>
        <p:blipFill>
          <a:blip r:embed="rId3"/>
          <a:stretch>
            <a:fillRect/>
          </a:stretch>
        </p:blipFill>
        <p:spPr>
          <a:xfrm>
            <a:off x="0" y="-106402"/>
            <a:ext cx="9144000" cy="6858000"/>
          </a:xfrm>
          <a:prstGeom prst="rect">
            <a:avLst/>
          </a:prstGeom>
        </p:spPr>
      </p:pic>
      <p:sp>
        <p:nvSpPr>
          <p:cNvPr id="3" name="Left Arrow 2"/>
          <p:cNvSpPr/>
          <p:nvPr/>
        </p:nvSpPr>
        <p:spPr>
          <a:xfrm>
            <a:off x="2133600" y="5181600"/>
            <a:ext cx="457200" cy="279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ight Arrow 3"/>
          <p:cNvSpPr/>
          <p:nvPr/>
        </p:nvSpPr>
        <p:spPr>
          <a:xfrm>
            <a:off x="4394200" y="6578600"/>
            <a:ext cx="533400" cy="279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6007100" y="6382266"/>
            <a:ext cx="1833630" cy="369332"/>
          </a:xfrm>
          <a:prstGeom prst="rect">
            <a:avLst/>
          </a:prstGeom>
          <a:noFill/>
        </p:spPr>
        <p:txBody>
          <a:bodyPr wrap="none" rtlCol="0">
            <a:spAutoFit/>
          </a:bodyPr>
          <a:lstStyle/>
          <a:p>
            <a:r>
              <a:rPr lang="en-US" dirty="0" smtClean="0">
                <a:latin typeface="Helvetica"/>
                <a:cs typeface="Helvetica"/>
              </a:rPr>
              <a:t>+ 5 Generations</a:t>
            </a:r>
            <a:endParaRPr lang="en-US" dirty="0">
              <a:latin typeface="Helvetica"/>
              <a:cs typeface="Helvetic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23900" y="3229114"/>
            <a:ext cx="5905633" cy="707886"/>
          </a:xfrm>
          <a:prstGeom prst="rect">
            <a:avLst/>
          </a:prstGeom>
          <a:noFill/>
        </p:spPr>
        <p:txBody>
          <a:bodyPr wrap="none" rtlCol="0">
            <a:spAutoFit/>
          </a:bodyPr>
          <a:lstStyle/>
          <a:p>
            <a:r>
              <a:rPr lang="en-US" altLang="ja-JP" sz="4000" dirty="0" smtClean="0">
                <a:hlinkClick r:id="rId3"/>
              </a:rPr>
              <a:t>http://jewsoffrankfurt.com</a:t>
            </a:r>
            <a:endParaRPr lang="en-US" sz="4000" dirty="0"/>
          </a:p>
        </p:txBody>
      </p:sp>
      <p:pic>
        <p:nvPicPr>
          <p:cNvPr id="3" name="Picture 2"/>
          <p:cNvPicPr>
            <a:picLocks noChangeAspect="1"/>
          </p:cNvPicPr>
          <p:nvPr/>
        </p:nvPicPr>
        <p:blipFill>
          <a:blip r:embed="rId4"/>
          <a:stretch>
            <a:fillRect/>
          </a:stretch>
        </p:blipFill>
        <p:spPr>
          <a:xfrm>
            <a:off x="0" y="338554"/>
            <a:ext cx="9144000" cy="2381250"/>
          </a:xfrm>
          <a:prstGeom prst="rect">
            <a:avLst/>
          </a:prstGeom>
        </p:spPr>
      </p:pic>
      <p:sp>
        <p:nvSpPr>
          <p:cNvPr id="4" name="TextBox 3"/>
          <p:cNvSpPr txBox="1"/>
          <p:nvPr/>
        </p:nvSpPr>
        <p:spPr>
          <a:xfrm>
            <a:off x="516390" y="2719804"/>
            <a:ext cx="8084264" cy="707886"/>
          </a:xfrm>
          <a:prstGeom prst="rect">
            <a:avLst/>
          </a:prstGeom>
          <a:noFill/>
        </p:spPr>
        <p:txBody>
          <a:bodyPr wrap="none" rtlCol="0">
            <a:spAutoFit/>
          </a:bodyPr>
          <a:lstStyle/>
          <a:p>
            <a:r>
              <a:rPr lang="en-US" sz="4000" dirty="0" smtClean="0"/>
              <a:t>The Jews of Frankfurt DNA Project</a:t>
            </a:r>
            <a:endParaRPr lang="en-US" sz="4000" dirty="0"/>
          </a:p>
        </p:txBody>
      </p:sp>
      <p:sp>
        <p:nvSpPr>
          <p:cNvPr id="5" name="TextBox 4"/>
          <p:cNvSpPr txBox="1"/>
          <p:nvPr/>
        </p:nvSpPr>
        <p:spPr>
          <a:xfrm>
            <a:off x="516390" y="4129782"/>
            <a:ext cx="8627610" cy="1077218"/>
          </a:xfrm>
          <a:prstGeom prst="rect">
            <a:avLst/>
          </a:prstGeom>
          <a:noFill/>
        </p:spPr>
        <p:txBody>
          <a:bodyPr wrap="square" rtlCol="0">
            <a:spAutoFit/>
          </a:bodyPr>
          <a:lstStyle/>
          <a:p>
            <a:r>
              <a:rPr lang="en-US" sz="3200" dirty="0" smtClean="0"/>
              <a:t>Janet Billstein Akaha   </a:t>
            </a:r>
            <a:r>
              <a:rPr lang="en-US" sz="3200" dirty="0" smtClean="0">
                <a:hlinkClick r:id="rId5"/>
              </a:rPr>
              <a:t>akaha@comcast.net</a:t>
            </a:r>
            <a:endParaRPr lang="en-US" sz="3200" dirty="0" smtClean="0"/>
          </a:p>
          <a:p>
            <a:r>
              <a:rPr lang="en-US" sz="3200" dirty="0" smtClean="0"/>
              <a:t>Rachel Unkefer            </a:t>
            </a:r>
            <a:r>
              <a:rPr lang="en-US" sz="3200" dirty="0" smtClean="0">
                <a:hlinkClick r:id="rId6"/>
              </a:rPr>
              <a:t>ru@bacharachdna.com</a:t>
            </a:r>
            <a:endParaRPr lang="en-US" sz="3200" dirty="0" smtClean="0"/>
          </a:p>
        </p:txBody>
      </p:sp>
      <p:sp>
        <p:nvSpPr>
          <p:cNvPr id="6" name="TextBox 5"/>
          <p:cNvSpPr txBox="1"/>
          <p:nvPr/>
        </p:nvSpPr>
        <p:spPr>
          <a:xfrm>
            <a:off x="0" y="0"/>
            <a:ext cx="9144000" cy="338554"/>
          </a:xfrm>
          <a:prstGeom prst="rect">
            <a:avLst/>
          </a:prstGeom>
          <a:noFill/>
        </p:spPr>
        <p:txBody>
          <a:bodyPr wrap="square" rtlCol="0">
            <a:spAutoFit/>
          </a:bodyPr>
          <a:lstStyle/>
          <a:p>
            <a:r>
              <a:rPr lang="en-US" sz="1600" dirty="0" smtClean="0">
                <a:solidFill>
                  <a:schemeClr val="tx1">
                    <a:lumMod val="50000"/>
                    <a:lumOff val="50000"/>
                  </a:schemeClr>
                </a:solidFill>
              </a:rPr>
              <a:t>HOME*</a:t>
            </a:r>
            <a:r>
              <a:rPr lang="en-US" sz="1600" dirty="0" smtClean="0">
                <a:solidFill>
                  <a:srgbClr val="7F7F7F"/>
                </a:solidFill>
              </a:rPr>
              <a:t>FAMILY </a:t>
            </a:r>
            <a:r>
              <a:rPr lang="en-US" sz="1600" dirty="0" smtClean="0">
                <a:solidFill>
                  <a:schemeClr val="tx1">
                    <a:lumMod val="50000"/>
                    <a:lumOff val="50000"/>
                  </a:schemeClr>
                </a:solidFill>
              </a:rPr>
              <a:t>CHART*DNA*MAPS*PHOTO GALLERY*GET INVOLVED*ABOUT US*CONTACT</a:t>
            </a:r>
            <a:endParaRPr lang="en-US" sz="1600" dirty="0">
              <a:solidFill>
                <a:schemeClr val="tx1">
                  <a:lumMod val="50000"/>
                  <a:lumOff val="50000"/>
                </a:schemeClr>
              </a:solidFill>
            </a:endParaRPr>
          </a:p>
        </p:txBody>
      </p:sp>
      <p:sp>
        <p:nvSpPr>
          <p:cNvPr id="8" name="TextBox 7"/>
          <p:cNvSpPr txBox="1"/>
          <p:nvPr/>
        </p:nvSpPr>
        <p:spPr>
          <a:xfrm>
            <a:off x="338590" y="6249432"/>
            <a:ext cx="8473694" cy="400110"/>
          </a:xfrm>
          <a:prstGeom prst="rect">
            <a:avLst/>
          </a:prstGeom>
          <a:noFill/>
        </p:spPr>
        <p:txBody>
          <a:bodyPr wrap="none" rtlCol="0">
            <a:spAutoFit/>
          </a:bodyPr>
          <a:lstStyle/>
          <a:p>
            <a:r>
              <a:rPr lang="en-US" sz="2000" dirty="0" smtClean="0">
                <a:hlinkClick r:id="rId7"/>
              </a:rPr>
              <a:t>https://www.familytreedna.com/public/Jews_of_Frankfurt?iframe=yresults</a:t>
            </a:r>
            <a:endParaRPr lang="en-US" sz="2000" dirty="0"/>
          </a:p>
        </p:txBody>
      </p:sp>
      <p:sp>
        <p:nvSpPr>
          <p:cNvPr id="9" name="TextBox 8"/>
          <p:cNvSpPr txBox="1"/>
          <p:nvPr/>
        </p:nvSpPr>
        <p:spPr>
          <a:xfrm>
            <a:off x="723900" y="5499388"/>
            <a:ext cx="4762500" cy="584776"/>
          </a:xfrm>
          <a:prstGeom prst="rect">
            <a:avLst/>
          </a:prstGeom>
          <a:noFill/>
        </p:spPr>
        <p:txBody>
          <a:bodyPr wrap="square" rtlCol="0">
            <a:spAutoFit/>
          </a:bodyPr>
          <a:lstStyle/>
          <a:p>
            <a:r>
              <a:rPr lang="en-US" sz="3200" dirty="0" smtClean="0">
                <a:hlinkClick r:id="rId8"/>
              </a:rPr>
              <a:t>http://bacharachdna.com</a:t>
            </a:r>
            <a:r>
              <a:rPr lang="en-US" sz="3200" dirty="0" smtClean="0"/>
              <a:t> </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302000" y="367436"/>
            <a:ext cx="3001543" cy="584776"/>
          </a:xfrm>
          <a:prstGeom prst="rect">
            <a:avLst/>
          </a:prstGeom>
          <a:noFill/>
        </p:spPr>
        <p:txBody>
          <a:bodyPr wrap="none" rtlCol="0">
            <a:spAutoFit/>
          </a:bodyPr>
          <a:lstStyle/>
          <a:p>
            <a:r>
              <a:rPr lang="en-US" sz="3200" dirty="0" smtClean="0"/>
              <a:t>Y-DNA WISH LIST</a:t>
            </a:r>
            <a:endParaRPr lang="en-US" sz="3200" dirty="0"/>
          </a:p>
        </p:txBody>
      </p:sp>
      <p:sp>
        <p:nvSpPr>
          <p:cNvPr id="3" name="TextBox 2"/>
          <p:cNvSpPr txBox="1"/>
          <p:nvPr/>
        </p:nvSpPr>
        <p:spPr>
          <a:xfrm>
            <a:off x="406728" y="952212"/>
            <a:ext cx="8535685" cy="4308872"/>
          </a:xfrm>
          <a:prstGeom prst="rect">
            <a:avLst/>
          </a:prstGeom>
          <a:noFill/>
        </p:spPr>
        <p:txBody>
          <a:bodyPr wrap="square" rtlCol="0">
            <a:spAutoFit/>
          </a:bodyPr>
          <a:lstStyle/>
          <a:p>
            <a:r>
              <a:rPr lang="en-US" sz="2400" dirty="0" smtClean="0"/>
              <a:t>ADLER, BALLIN, BRANDEIS, DEUTZ, SPEYER-ELISSEN, EMDEN,  EPPSTEIN, FALCKE, FLASHE, FRANKEL, FRANKFURTER, GANS, GINZ, GRÜNHUT, HAHN, HILDESHEIM, HEIMERDINGEN, HIRSCH, KAISER, KANN, HOROVICE/HOROWITZ, ISSERLES, KATZENELLENBOGEN, KULP, LANDAU, LINZ, LOANZ, LORIE/LURIA, MAAS,  MAINZ, MEISE, NASSAU, OCHS, RAPP(EN), REIS(S), SCHLOSS, SCHUH, SCHNAPPER</a:t>
            </a:r>
          </a:p>
          <a:p>
            <a:r>
              <a:rPr lang="en-US" sz="2400" dirty="0" smtClean="0"/>
              <a:t>SCHUSTER, SCHWARZSCHILD, SICHEL, SPANIER, STIEFEL, WAHL, WOHL, WARBURG, WETZLAR, WIMPHEN, WINDMUHLE, WINIG, WORMS(ER), ZINZ/ZUNZ</a:t>
            </a:r>
          </a:p>
          <a:p>
            <a:endParaRPr lang="en-US" sz="2000" dirty="0" smtClean="0"/>
          </a:p>
          <a:p>
            <a:endParaRPr lang="en-US" sz="2000" dirty="0" smtClean="0"/>
          </a:p>
          <a:p>
            <a:endParaRPr lang="en-US" dirty="0"/>
          </a:p>
        </p:txBody>
      </p:sp>
      <p:sp>
        <p:nvSpPr>
          <p:cNvPr id="5" name="TextBox 4"/>
          <p:cNvSpPr txBox="1"/>
          <p:nvPr/>
        </p:nvSpPr>
        <p:spPr>
          <a:xfrm>
            <a:off x="2641600" y="4724688"/>
            <a:ext cx="3851936" cy="584776"/>
          </a:xfrm>
          <a:prstGeom prst="rect">
            <a:avLst/>
          </a:prstGeom>
          <a:noFill/>
        </p:spPr>
        <p:txBody>
          <a:bodyPr wrap="none" rtlCol="0">
            <a:spAutoFit/>
          </a:bodyPr>
          <a:lstStyle/>
          <a:p>
            <a:r>
              <a:rPr lang="en-US" sz="3200" dirty="0" smtClean="0"/>
              <a:t>MOST DESIRED Y-DNA</a:t>
            </a:r>
            <a:endParaRPr lang="en-US" sz="3200" dirty="0"/>
          </a:p>
        </p:txBody>
      </p:sp>
      <p:sp>
        <p:nvSpPr>
          <p:cNvPr id="6" name="TextBox 5"/>
          <p:cNvSpPr txBox="1"/>
          <p:nvPr/>
        </p:nvSpPr>
        <p:spPr>
          <a:xfrm>
            <a:off x="406728" y="5230306"/>
            <a:ext cx="8280072" cy="1384995"/>
          </a:xfrm>
          <a:prstGeom prst="rect">
            <a:avLst/>
          </a:prstGeom>
          <a:noFill/>
        </p:spPr>
        <p:txBody>
          <a:bodyPr wrap="square" rtlCol="0">
            <a:spAutoFit/>
          </a:bodyPr>
          <a:lstStyle/>
          <a:p>
            <a:r>
              <a:rPr lang="en-US" sz="2800" dirty="0" smtClean="0"/>
              <a:t>BALLIN, BUCHBAUM, BAUER, FRANKEL, GOLDSCHMIDT, </a:t>
            </a:r>
          </a:p>
          <a:p>
            <a:r>
              <a:rPr lang="en-US" sz="2800" dirty="0" smtClean="0">
                <a:solidFill>
                  <a:srgbClr val="FF0000"/>
                </a:solidFill>
              </a:rPr>
              <a:t>HAAS</a:t>
            </a:r>
            <a:r>
              <a:rPr lang="en-US" sz="2800" dirty="0" smtClean="0"/>
              <a:t>,  </a:t>
            </a:r>
            <a:r>
              <a:rPr lang="en-US" sz="2800" dirty="0" smtClean="0">
                <a:solidFill>
                  <a:srgbClr val="FF0000"/>
                </a:solidFill>
              </a:rPr>
              <a:t>HAHN</a:t>
            </a:r>
            <a:r>
              <a:rPr lang="en-US" sz="2800" dirty="0" smtClean="0"/>
              <a:t>, </a:t>
            </a:r>
            <a:r>
              <a:rPr lang="en-US" sz="2800" dirty="0" smtClean="0">
                <a:solidFill>
                  <a:srgbClr val="FF0000"/>
                </a:solidFill>
              </a:rPr>
              <a:t>KAISER</a:t>
            </a:r>
            <a:r>
              <a:rPr lang="en-US" sz="2800" dirty="0" smtClean="0"/>
              <a:t>, KULP,  </a:t>
            </a:r>
            <a:r>
              <a:rPr lang="en-US" sz="2800" dirty="0" smtClean="0">
                <a:solidFill>
                  <a:srgbClr val="FF0000"/>
                </a:solidFill>
              </a:rPr>
              <a:t>ROTHSCHILD</a:t>
            </a:r>
            <a:r>
              <a:rPr lang="en-US" sz="2800" dirty="0" smtClean="0"/>
              <a:t>, SICHEL, SPEYER, TRENEL, </a:t>
            </a:r>
            <a:r>
              <a:rPr lang="en-US" sz="2800" dirty="0" smtClean="0">
                <a:solidFill>
                  <a:srgbClr val="FF0000"/>
                </a:solidFill>
              </a:rPr>
              <a:t>TREVES</a:t>
            </a:r>
            <a:r>
              <a:rPr lang="en-US" sz="2800" dirty="0" smtClean="0"/>
              <a:t>  </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11"/>
            <a:ext cx="9144000" cy="564446"/>
          </a:xfrm>
        </p:spPr>
        <p:txBody>
          <a:bodyPr>
            <a:noAutofit/>
          </a:bodyPr>
          <a:lstStyle/>
          <a:p>
            <a:pPr algn="l"/>
            <a:r>
              <a:rPr lang="en-US" sz="3000" dirty="0" smtClean="0">
                <a:solidFill>
                  <a:srgbClr val="0000FF"/>
                </a:solidFill>
                <a:latin typeface="Arial"/>
                <a:cs typeface="Arial"/>
              </a:rPr>
              <a:t>THE “BOTTLENECK” (really more like an hourglass)</a:t>
            </a:r>
            <a:endParaRPr lang="en-US" sz="3000" dirty="0">
              <a:latin typeface="Arial"/>
              <a:cs typeface="Arial"/>
            </a:endParaRPr>
          </a:p>
        </p:txBody>
      </p:sp>
      <p:sp>
        <p:nvSpPr>
          <p:cNvPr id="4" name="Rectangle 2"/>
          <p:cNvSpPr>
            <a:spLocks noChangeArrowheads="1"/>
          </p:cNvSpPr>
          <p:nvPr/>
        </p:nvSpPr>
        <p:spPr bwMode="auto">
          <a:xfrm>
            <a:off x="4065059" y="4739921"/>
            <a:ext cx="4885266" cy="7747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cap="flat">
                <a:solidFill>
                  <a:srgbClr val="3465A4"/>
                </a:solidFill>
                <a:round/>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90000" tIns="45000" rIns="90000" bIns="45000"/>
          <a:lstStyle/>
          <a:p>
            <a:pPr>
              <a:lnSpc>
                <a:spcPct val="100000"/>
              </a:lnSpc>
              <a:tabLst>
                <a:tab pos="457200" algn="l"/>
                <a:tab pos="914400" algn="l"/>
                <a:tab pos="1371600" algn="l"/>
                <a:tab pos="1828800" algn="l"/>
                <a:tab pos="2286000" algn="l"/>
                <a:tab pos="2743200" algn="l"/>
                <a:tab pos="3200400" algn="l"/>
                <a:tab pos="3657600" algn="l"/>
                <a:tab pos="4114800" algn="l"/>
              </a:tabLst>
            </a:pPr>
            <a:r>
              <a:rPr lang="en-US" sz="2200" dirty="0">
                <a:solidFill>
                  <a:srgbClr val="000000"/>
                </a:solidFill>
                <a:latin typeface="Arial"/>
                <a:cs typeface="Arial"/>
              </a:rPr>
              <a:t>5 Jul 1349: </a:t>
            </a:r>
            <a:r>
              <a:rPr lang="en-US" sz="2200" dirty="0" smtClean="0">
                <a:solidFill>
                  <a:srgbClr val="000000"/>
                </a:solidFill>
                <a:latin typeface="Arial"/>
                <a:cs typeface="Arial"/>
              </a:rPr>
              <a:t>41 murdered </a:t>
            </a:r>
            <a:r>
              <a:rPr lang="en-US" sz="2200" dirty="0">
                <a:solidFill>
                  <a:srgbClr val="000000"/>
                </a:solidFill>
                <a:latin typeface="Arial"/>
                <a:cs typeface="Arial"/>
              </a:rPr>
              <a:t>in </a:t>
            </a:r>
            <a:r>
              <a:rPr lang="en-US" sz="2200" dirty="0" smtClean="0">
                <a:solidFill>
                  <a:srgbClr val="000000"/>
                </a:solidFill>
                <a:latin typeface="Arial"/>
                <a:cs typeface="Arial"/>
              </a:rPr>
              <a:t>Frankfurt, the </a:t>
            </a:r>
            <a:r>
              <a:rPr lang="en-US" sz="2200" dirty="0">
                <a:solidFill>
                  <a:srgbClr val="000000"/>
                </a:solidFill>
                <a:latin typeface="Arial"/>
                <a:cs typeface="Arial"/>
              </a:rPr>
              <a:t>rest fled.</a:t>
            </a:r>
          </a:p>
        </p:txBody>
      </p:sp>
      <p:sp>
        <p:nvSpPr>
          <p:cNvPr id="5" name="Rectangle 3"/>
          <p:cNvSpPr>
            <a:spLocks noChangeArrowheads="1"/>
          </p:cNvSpPr>
          <p:nvPr/>
        </p:nvSpPr>
        <p:spPr bwMode="auto">
          <a:xfrm>
            <a:off x="4063999" y="2792589"/>
            <a:ext cx="4886325" cy="2080331"/>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cap="flat">
                <a:solidFill>
                  <a:srgbClr val="3465A4"/>
                </a:solidFill>
                <a:round/>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90000" tIns="45000" rIns="90000" bIns="45000"/>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Lst>
            </a:pPr>
            <a:r>
              <a:rPr lang="en-US" sz="2200" b="1" dirty="0">
                <a:solidFill>
                  <a:srgbClr val="000000"/>
                </a:solidFill>
                <a:latin typeface="Arial"/>
                <a:cs typeface="Arial"/>
              </a:rPr>
              <a:t>Black Plague </a:t>
            </a:r>
            <a:r>
              <a:rPr lang="en-US" sz="2200" b="1" dirty="0" err="1">
                <a:solidFill>
                  <a:srgbClr val="000000"/>
                </a:solidFill>
                <a:latin typeface="Arial"/>
                <a:cs typeface="Arial"/>
              </a:rPr>
              <a:t>ca</a:t>
            </a:r>
            <a:r>
              <a:rPr lang="en-US" sz="2200" b="1" dirty="0">
                <a:solidFill>
                  <a:srgbClr val="000000"/>
                </a:solidFill>
                <a:latin typeface="Arial"/>
                <a:cs typeface="Arial"/>
              </a:rPr>
              <a:t> 1349</a:t>
            </a:r>
          </a:p>
          <a:p>
            <a:pPr>
              <a:lnSpc>
                <a:spcPct val="100000"/>
              </a:lnSpc>
              <a:tabLst>
                <a:tab pos="457200" algn="l"/>
                <a:tab pos="914400" algn="l"/>
                <a:tab pos="1371600" algn="l"/>
                <a:tab pos="1828800" algn="l"/>
                <a:tab pos="2286000" algn="l"/>
                <a:tab pos="2743200" algn="l"/>
                <a:tab pos="3200400" algn="l"/>
                <a:tab pos="3657600" algn="l"/>
                <a:tab pos="4114800" algn="l"/>
                <a:tab pos="4572000" algn="l"/>
              </a:tabLst>
            </a:pPr>
            <a:r>
              <a:rPr lang="en-US" sz="2200" dirty="0">
                <a:solidFill>
                  <a:srgbClr val="000000"/>
                </a:solidFill>
                <a:latin typeface="Arial"/>
                <a:cs typeface="Arial"/>
              </a:rPr>
              <a:t>(About 21 Generations ago) </a:t>
            </a:r>
          </a:p>
          <a:p>
            <a:pPr>
              <a:lnSpc>
                <a:spcPct val="100000"/>
              </a:lnSpc>
              <a:tabLst>
                <a:tab pos="457200" algn="l"/>
                <a:tab pos="914400" algn="l"/>
                <a:tab pos="1371600" algn="l"/>
                <a:tab pos="1828800" algn="l"/>
                <a:tab pos="2286000" algn="l"/>
                <a:tab pos="2743200" algn="l"/>
                <a:tab pos="3200400" algn="l"/>
                <a:tab pos="3657600" algn="l"/>
                <a:tab pos="4114800" algn="l"/>
                <a:tab pos="4572000" algn="l"/>
              </a:tabLst>
            </a:pPr>
            <a:r>
              <a:rPr lang="en-US" sz="2200" dirty="0">
                <a:solidFill>
                  <a:srgbClr val="000000"/>
                </a:solidFill>
                <a:latin typeface="Arial"/>
                <a:cs typeface="Arial"/>
              </a:rPr>
              <a:t>Hypothetical 2,073,344 ancestors, but estimates of </a:t>
            </a:r>
            <a:r>
              <a:rPr lang="en-US" sz="2200" dirty="0" smtClean="0">
                <a:solidFill>
                  <a:srgbClr val="000000"/>
                </a:solidFill>
                <a:latin typeface="Arial"/>
                <a:cs typeface="Arial"/>
              </a:rPr>
              <a:t>Ashkenazi Population </a:t>
            </a:r>
            <a:r>
              <a:rPr lang="en-US" sz="2200" dirty="0">
                <a:solidFill>
                  <a:srgbClr val="000000"/>
                </a:solidFill>
                <a:latin typeface="Arial"/>
                <a:cs typeface="Arial"/>
              </a:rPr>
              <a:t>with </a:t>
            </a:r>
            <a:r>
              <a:rPr lang="en-US" sz="2200" dirty="0" smtClean="0">
                <a:solidFill>
                  <a:srgbClr val="000000"/>
                </a:solidFill>
                <a:latin typeface="Arial"/>
                <a:cs typeface="Arial"/>
              </a:rPr>
              <a:t>modern descendants</a:t>
            </a:r>
            <a:r>
              <a:rPr lang="en-US" sz="2200" dirty="0">
                <a:solidFill>
                  <a:srgbClr val="000000"/>
                </a:solidFill>
                <a:latin typeface="Arial"/>
                <a:cs typeface="Arial"/>
              </a:rPr>
              <a:t>: 330-350</a:t>
            </a:r>
          </a:p>
        </p:txBody>
      </p:sp>
      <p:sp>
        <p:nvSpPr>
          <p:cNvPr id="6" name="Rectangle 6"/>
          <p:cNvSpPr>
            <a:spLocks noChangeArrowheads="1"/>
          </p:cNvSpPr>
          <p:nvPr/>
        </p:nvSpPr>
        <p:spPr bwMode="auto">
          <a:xfrm>
            <a:off x="4064000" y="914400"/>
            <a:ext cx="4886324" cy="17653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cap="flat">
                <a:solidFill>
                  <a:srgbClr val="3465A4"/>
                </a:solidFill>
                <a:round/>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90000" tIns="45000" rIns="90000" bIns="45000"/>
          <a:lstStyle/>
          <a:p>
            <a:pPr>
              <a:lnSpc>
                <a:spcPct val="100000"/>
              </a:lnSpc>
              <a:tabLst>
                <a:tab pos="457200" algn="l"/>
                <a:tab pos="914400" algn="l"/>
                <a:tab pos="1371600" algn="l"/>
                <a:tab pos="1828800" algn="l"/>
                <a:tab pos="2286000" algn="l"/>
                <a:tab pos="2743200" algn="l"/>
                <a:tab pos="3200400" algn="l"/>
                <a:tab pos="3657600" algn="l"/>
                <a:tab pos="4114800" algn="l"/>
              </a:tabLst>
            </a:pPr>
            <a:r>
              <a:rPr lang="en-US" sz="2200" dirty="0">
                <a:solidFill>
                  <a:srgbClr val="000000"/>
                </a:solidFill>
                <a:latin typeface="Arial"/>
                <a:cs typeface="Arial"/>
              </a:rPr>
              <a:t>Historical events (wars, pogroms, pandemics) can drastically reduce a population, after which it expands again from a small number of </a:t>
            </a:r>
            <a:r>
              <a:rPr lang="en-US" sz="2200" dirty="0" smtClean="0">
                <a:solidFill>
                  <a:srgbClr val="000000"/>
                </a:solidFill>
                <a:latin typeface="Arial"/>
                <a:cs typeface="Arial"/>
              </a:rPr>
              <a:t>survivors.</a:t>
            </a:r>
            <a:endParaRPr lang="en-US" sz="2200" dirty="0">
              <a:solidFill>
                <a:srgbClr val="000000"/>
              </a:solidFill>
              <a:latin typeface="Arial"/>
              <a:cs typeface="Arial"/>
            </a:endParaRPr>
          </a:p>
        </p:txBody>
      </p:sp>
      <p:pic>
        <p:nvPicPr>
          <p:cNvPr id="7" name="Picture 5"/>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5733" y="914400"/>
            <a:ext cx="2673350" cy="49339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cap="flat">
                <a:solidFill>
                  <a:srgbClr val="3465A4"/>
                </a:solidFill>
                <a:round/>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sp>
        <p:nvSpPr>
          <p:cNvPr id="9" name="Rectangle 1"/>
          <p:cNvSpPr>
            <a:spLocks noChangeArrowheads="1"/>
          </p:cNvSpPr>
          <p:nvPr/>
        </p:nvSpPr>
        <p:spPr bwMode="auto">
          <a:xfrm>
            <a:off x="177800" y="5727700"/>
            <a:ext cx="8772525" cy="96361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cap="flat">
                <a:solidFill>
                  <a:srgbClr val="3465A4"/>
                </a:solidFill>
                <a:round/>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90000" tIns="45000" rIns="90000" bIns="45000" anchor="b"/>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sz="1400" b="1" i="1" dirty="0">
                <a:solidFill>
                  <a:srgbClr val="000000"/>
                </a:solidFill>
                <a:latin typeface="Arial"/>
                <a:cs typeface="Arial"/>
              </a:rPr>
              <a:t>Source</a:t>
            </a:r>
            <a:r>
              <a:rPr lang="en-US" sz="1400" b="1" dirty="0">
                <a:solidFill>
                  <a:srgbClr val="000000"/>
                </a:solidFill>
                <a:latin typeface="Arial"/>
                <a:cs typeface="Arial"/>
              </a:rPr>
              <a:t>;  Kevin McDonald, Occidental Observer, Sept 2014 Exponential Growth of Ashkenazi Jews Following a Medieval Population Bottleneck.</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65848915"/>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Burt_Bacharach.jpg"/>
          <p:cNvPicPr>
            <a:picLocks noChangeAspect="1"/>
          </p:cNvPicPr>
          <p:nvPr/>
        </p:nvPicPr>
        <p:blipFill>
          <a:blip r:embed="rId3">
            <a:extLst>
              <a:ext uri="{28A0092B-C50C-407E-A947-70E740481C1C}">
                <a14:useLocalDpi xmlns:lc="http://schemas.openxmlformats.org/drawingml/2006/lockedCanva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677416" y="364743"/>
            <a:ext cx="5929884" cy="594244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901701"/>
            <a:ext cx="9144000" cy="5016759"/>
          </a:xfrm>
          <a:prstGeom prst="rect">
            <a:avLst/>
          </a:prstGeom>
        </p:spPr>
        <p:txBody>
          <a:bodyPr wrap="square" numCol="2" spcCol="91440">
            <a:spAutoFit/>
          </a:bodyPr>
          <a:lstStyle/>
          <a:p>
            <a:r>
              <a:rPr lang="en-US" sz="1600" dirty="0" smtClean="0"/>
              <a:t>Abraham BACHRACH </a:t>
            </a:r>
            <a:r>
              <a:rPr lang="en-US" sz="1600" dirty="0"/>
              <a:t>ca 1540</a:t>
            </a:r>
          </a:p>
          <a:p>
            <a:r>
              <a:rPr lang="en-US" sz="1600" dirty="0"/>
              <a:t>Abraham Samuel BACHARACH 1575</a:t>
            </a:r>
          </a:p>
          <a:p>
            <a:r>
              <a:rPr lang="en-US" sz="1600" dirty="0" smtClean="0"/>
              <a:t>Arye </a:t>
            </a:r>
            <a:r>
              <a:rPr lang="en-US" sz="1600" dirty="0"/>
              <a:t>Leyb </a:t>
            </a:r>
            <a:r>
              <a:rPr lang="en-US" sz="1600" dirty="0" smtClean="0"/>
              <a:t>BACHRACH </a:t>
            </a:r>
            <a:r>
              <a:rPr lang="en-US" sz="1600" dirty="0"/>
              <a:t>ca 1680</a:t>
            </a:r>
          </a:p>
          <a:p>
            <a:r>
              <a:rPr lang="en-US" sz="1600" dirty="0"/>
              <a:t>Arye Leyb </a:t>
            </a:r>
            <a:r>
              <a:rPr lang="en-US" sz="1600" dirty="0" smtClean="0"/>
              <a:t>BACHRACH </a:t>
            </a:r>
            <a:r>
              <a:rPr lang="en-US" sz="1600" dirty="0"/>
              <a:t>abt 1787</a:t>
            </a:r>
          </a:p>
          <a:p>
            <a:r>
              <a:rPr lang="en-US" sz="1600" dirty="0"/>
              <a:t>Arye Leyb </a:t>
            </a:r>
            <a:r>
              <a:rPr lang="en-US" sz="1600" dirty="0" smtClean="0"/>
              <a:t>BACHRACH </a:t>
            </a:r>
            <a:r>
              <a:rPr lang="en-US" sz="1600" dirty="0"/>
              <a:t>1864</a:t>
            </a:r>
          </a:p>
          <a:p>
            <a:r>
              <a:rPr lang="en-US" sz="1600" dirty="0"/>
              <a:t>David Hyman </a:t>
            </a:r>
            <a:r>
              <a:rPr lang="en-US" sz="1600" dirty="0" smtClean="0"/>
              <a:t>BACHRACH 1867</a:t>
            </a:r>
            <a:endParaRPr lang="en-US" sz="1600" dirty="0"/>
          </a:p>
          <a:p>
            <a:r>
              <a:rPr lang="en-US" sz="1600" dirty="0" smtClean="0"/>
              <a:t>Israel BACHRACH </a:t>
            </a:r>
            <a:endParaRPr lang="en-US" sz="1600" dirty="0"/>
          </a:p>
          <a:p>
            <a:r>
              <a:rPr lang="en-US" sz="1600" dirty="0"/>
              <a:t>Jacob BACHARACH ca 1650</a:t>
            </a:r>
          </a:p>
          <a:p>
            <a:r>
              <a:rPr lang="en-US" sz="1600" dirty="0"/>
              <a:t>Jacob Ben Moses (Ba’al Ha-Ma’amari) BACH(A)</a:t>
            </a:r>
            <a:r>
              <a:rPr lang="en-US" sz="1600" dirty="0" smtClean="0"/>
              <a:t>RACH </a:t>
            </a:r>
            <a:r>
              <a:rPr lang="en-US" sz="1600" dirty="0"/>
              <a:t>1824</a:t>
            </a:r>
          </a:p>
          <a:p>
            <a:r>
              <a:rPr lang="en-US" sz="1600" b="1" u="sng" dirty="0"/>
              <a:t>Jair Hayyim </a:t>
            </a:r>
            <a:r>
              <a:rPr lang="en-US" sz="1600" b="1" u="sng" dirty="0" smtClean="0"/>
              <a:t>BACHARACH </a:t>
            </a:r>
            <a:r>
              <a:rPr lang="en-US" sz="1600" b="1" u="sng" dirty="0"/>
              <a:t>1638</a:t>
            </a:r>
          </a:p>
          <a:p>
            <a:r>
              <a:rPr lang="en-US" sz="1600" dirty="0"/>
              <a:t>Menachem BACHARACH ca 1470</a:t>
            </a:r>
          </a:p>
          <a:p>
            <a:r>
              <a:rPr lang="en-US" sz="1600" dirty="0"/>
              <a:t>Mendel </a:t>
            </a:r>
            <a:r>
              <a:rPr lang="en-US" sz="1600" dirty="0" smtClean="0"/>
              <a:t>BACHRACH </a:t>
            </a:r>
            <a:endParaRPr lang="en-US" sz="1600" dirty="0"/>
          </a:p>
          <a:p>
            <a:r>
              <a:rPr lang="en-US" sz="1600" dirty="0"/>
              <a:t>Moses BACHARACH </a:t>
            </a:r>
          </a:p>
          <a:p>
            <a:r>
              <a:rPr lang="en-US" sz="1600" dirty="0"/>
              <a:t>Moses Ben Isaiah Menachem BACH(A)RACH </a:t>
            </a:r>
            <a:r>
              <a:rPr lang="en-US" sz="1600" dirty="0" smtClean="0"/>
              <a:t>1574</a:t>
            </a:r>
            <a:endParaRPr lang="en-US" sz="1600" dirty="0"/>
          </a:p>
          <a:p>
            <a:r>
              <a:rPr lang="en-US" sz="1600" dirty="0" smtClean="0"/>
              <a:t>Moses </a:t>
            </a:r>
            <a:r>
              <a:rPr lang="en-US" sz="1600" dirty="0"/>
              <a:t>Samson (Simson) BACHARACH </a:t>
            </a:r>
            <a:r>
              <a:rPr lang="en-US" sz="1600" dirty="0" smtClean="0"/>
              <a:t>1607</a:t>
            </a:r>
          </a:p>
          <a:p>
            <a:r>
              <a:rPr lang="en-US" sz="1600" dirty="0" smtClean="0"/>
              <a:t>Naftali </a:t>
            </a:r>
            <a:r>
              <a:rPr lang="en-US" sz="1600" dirty="0"/>
              <a:t>ben Jacob Elchanan BACH(A)RACH ca </a:t>
            </a:r>
            <a:r>
              <a:rPr lang="en-US" sz="1600" dirty="0" smtClean="0"/>
              <a:t>1600</a:t>
            </a:r>
            <a:endParaRPr lang="en-US" sz="1600" dirty="0"/>
          </a:p>
          <a:p>
            <a:endParaRPr lang="en-US" sz="1600" dirty="0" smtClean="0"/>
          </a:p>
          <a:p>
            <a:endParaRPr lang="en-US" sz="1600" dirty="0"/>
          </a:p>
          <a:p>
            <a:endParaRPr lang="en-US" sz="1600" dirty="0" smtClean="0"/>
          </a:p>
          <a:p>
            <a:r>
              <a:rPr lang="en-US" sz="1600" dirty="0" smtClean="0"/>
              <a:t>Naftali </a:t>
            </a:r>
            <a:r>
              <a:rPr lang="en-US" sz="1600" dirty="0"/>
              <a:t>Herz BACH(A)RACH ? 1570</a:t>
            </a:r>
          </a:p>
          <a:p>
            <a:r>
              <a:rPr lang="en-US" sz="1600" dirty="0" smtClean="0"/>
              <a:t>Shlomo BACHRACH </a:t>
            </a:r>
            <a:endParaRPr lang="en-US" sz="1600" dirty="0"/>
          </a:p>
          <a:p>
            <a:r>
              <a:rPr lang="en-US" sz="1600" dirty="0"/>
              <a:t>Shlomo </a:t>
            </a:r>
            <a:r>
              <a:rPr lang="en-US" sz="1600" dirty="0" smtClean="0"/>
              <a:t>BACHRACH </a:t>
            </a:r>
            <a:r>
              <a:rPr lang="en-US" sz="1600" dirty="0"/>
              <a:t>ca 1630</a:t>
            </a:r>
          </a:p>
          <a:p>
            <a:r>
              <a:rPr lang="en-US" sz="1600" dirty="0"/>
              <a:t>Shlomo </a:t>
            </a:r>
            <a:r>
              <a:rPr lang="en-US" sz="1600" dirty="0" smtClean="0"/>
              <a:t>BACHRACH </a:t>
            </a:r>
            <a:r>
              <a:rPr lang="en-US" sz="1600" dirty="0"/>
              <a:t>ca 1765</a:t>
            </a:r>
          </a:p>
          <a:p>
            <a:r>
              <a:rPr lang="en-US" sz="1600" dirty="0"/>
              <a:t>Shmuel </a:t>
            </a:r>
            <a:r>
              <a:rPr lang="en-US" sz="1600" dirty="0" smtClean="0"/>
              <a:t>BACHRACH </a:t>
            </a:r>
            <a:r>
              <a:rPr lang="en-US" sz="1600" dirty="0"/>
              <a:t>1650</a:t>
            </a:r>
          </a:p>
          <a:p>
            <a:r>
              <a:rPr lang="en-US" sz="1600" b="1" u="sng" dirty="0"/>
              <a:t>Tuviah (Tobias) </a:t>
            </a:r>
            <a:r>
              <a:rPr lang="en-US" sz="1600" b="1" u="sng" dirty="0" smtClean="0"/>
              <a:t>BACHRACH </a:t>
            </a:r>
            <a:r>
              <a:rPr lang="en-US" sz="1600" b="1" u="sng" dirty="0"/>
              <a:t>ca 1600</a:t>
            </a:r>
          </a:p>
          <a:p>
            <a:r>
              <a:rPr lang="en-US" sz="1600" dirty="0"/>
              <a:t>Ya’acov </a:t>
            </a:r>
            <a:r>
              <a:rPr lang="en-US" sz="1600" dirty="0" smtClean="0"/>
              <a:t>BACHRACH </a:t>
            </a:r>
            <a:r>
              <a:rPr lang="en-US" sz="1600" dirty="0"/>
              <a:t>ca 1730</a:t>
            </a:r>
          </a:p>
          <a:p>
            <a:r>
              <a:rPr lang="en-US" sz="1600" dirty="0"/>
              <a:t>Ya'acov </a:t>
            </a:r>
            <a:r>
              <a:rPr lang="en-US" sz="1600" dirty="0" smtClean="0"/>
              <a:t>BACHRACH </a:t>
            </a:r>
            <a:r>
              <a:rPr lang="en-US" sz="1600" dirty="0"/>
              <a:t>ca 1795</a:t>
            </a:r>
          </a:p>
          <a:p>
            <a:r>
              <a:rPr lang="en-US" sz="1600" dirty="0"/>
              <a:t>Yehuda </a:t>
            </a:r>
            <a:r>
              <a:rPr lang="en-US" sz="1600" dirty="0" smtClean="0"/>
              <a:t>BACHRACH </a:t>
            </a:r>
            <a:r>
              <a:rPr lang="en-US" sz="1600" dirty="0"/>
              <a:t>1775</a:t>
            </a:r>
          </a:p>
          <a:p>
            <a:r>
              <a:rPr lang="en-US" sz="1600" dirty="0"/>
              <a:t>Moses BACHARACH (WAAG) ca 1580</a:t>
            </a:r>
          </a:p>
          <a:p>
            <a:r>
              <a:rPr lang="en-US" sz="1600" dirty="0"/>
              <a:t>Wilhelm BACHER 1850</a:t>
            </a:r>
          </a:p>
          <a:p>
            <a:r>
              <a:rPr lang="en-US" sz="1600" dirty="0"/>
              <a:t>Schmuel BIKRACH-SCHWAB ca 1575</a:t>
            </a:r>
          </a:p>
          <a:p>
            <a:r>
              <a:rPr lang="en-US" sz="1600" dirty="0"/>
              <a:t>Ascher Alexander Susskind SCHWAB ca 1635</a:t>
            </a:r>
          </a:p>
          <a:p>
            <a:r>
              <a:rPr lang="en-US" sz="1600" dirty="0"/>
              <a:t>Joseph SCHWAB ca 1605</a:t>
            </a:r>
          </a:p>
          <a:p>
            <a:r>
              <a:rPr lang="en-US" sz="1600" dirty="0"/>
              <a:t>Sanwel Ben Ascher Bacharach SCHWAB ca 1665</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82127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WEIL &quot;Y&quot; Tree for PP-2.png"/>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7000" y="0"/>
            <a:ext cx="8868383" cy="6858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39685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DD_Pedigree2.jpe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5301" y="279400"/>
            <a:ext cx="8191374" cy="62738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91855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Y-DNA Matches (FTDNA)</a:t>
            </a:r>
            <a:endParaRPr lang="en-US" dirty="0"/>
          </a:p>
        </p:txBody>
      </p:sp>
      <p:pic>
        <p:nvPicPr>
          <p:cNvPr id="4" name="Picture 3" descr="Matches.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676400"/>
            <a:ext cx="9144000" cy="385913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48450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Do with the Test Results</a:t>
            </a:r>
            <a:endParaRPr lang="en-US" dirty="0"/>
          </a:p>
        </p:txBody>
      </p:sp>
      <p:sp>
        <p:nvSpPr>
          <p:cNvPr id="3" name="TextBox 2"/>
          <p:cNvSpPr txBox="1"/>
          <p:nvPr/>
        </p:nvSpPr>
        <p:spPr>
          <a:xfrm>
            <a:off x="850900" y="1625600"/>
            <a:ext cx="8097088" cy="3416320"/>
          </a:xfrm>
          <a:prstGeom prst="rect">
            <a:avLst/>
          </a:prstGeom>
          <a:noFill/>
        </p:spPr>
        <p:txBody>
          <a:bodyPr wrap="none" rtlCol="0">
            <a:spAutoFit/>
          </a:bodyPr>
          <a:lstStyle/>
          <a:p>
            <a:r>
              <a:rPr lang="en-US" dirty="0" smtClean="0"/>
              <a:t>Look at your closest matches (genetic distance of 3 or less on a 37-marker test)</a:t>
            </a:r>
          </a:p>
          <a:p>
            <a:endParaRPr lang="en-US" dirty="0"/>
          </a:p>
          <a:p>
            <a:pPr marL="285750" indent="-285750">
              <a:buFont typeface="Arial"/>
              <a:buChar char="•"/>
            </a:pPr>
            <a:r>
              <a:rPr lang="en-US" dirty="0" smtClean="0"/>
              <a:t>Recognize any surnames (other than your own)?</a:t>
            </a:r>
          </a:p>
          <a:p>
            <a:pPr marL="285750" indent="-285750">
              <a:buFont typeface="Arial"/>
              <a:buChar char="•"/>
            </a:pPr>
            <a:r>
              <a:rPr lang="en-US" dirty="0" smtClean="0"/>
              <a:t>Any surnames on the Jews of Frankfurt list?</a:t>
            </a:r>
          </a:p>
          <a:p>
            <a:pPr marL="285750" indent="-285750">
              <a:buFont typeface="Arial"/>
              <a:buChar char="•"/>
            </a:pPr>
            <a:r>
              <a:rPr lang="en-US" dirty="0" smtClean="0"/>
              <a:t>Any matches who are in the WIRTH project?</a:t>
            </a:r>
          </a:p>
          <a:p>
            <a:pPr marL="285750" indent="-285750">
              <a:buFont typeface="Arial"/>
              <a:buChar char="•"/>
            </a:pPr>
            <a:r>
              <a:rPr lang="en-US" dirty="0" smtClean="0"/>
              <a:t>Any matches with a very old “Oldest Known Ancestor”?</a:t>
            </a:r>
          </a:p>
          <a:p>
            <a:endParaRPr lang="en-US" dirty="0" smtClean="0"/>
          </a:p>
          <a:p>
            <a:r>
              <a:rPr lang="en-US" dirty="0" smtClean="0"/>
              <a:t>FTDNA has many groups run by volunteer administrators</a:t>
            </a:r>
          </a:p>
          <a:p>
            <a:endParaRPr lang="en-US" dirty="0"/>
          </a:p>
          <a:p>
            <a:pPr marL="285750" indent="-285750">
              <a:buFont typeface="Arial"/>
              <a:buChar char="•"/>
            </a:pPr>
            <a:r>
              <a:rPr lang="en-US" dirty="0" smtClean="0"/>
              <a:t>Join your haplogroup project</a:t>
            </a:r>
          </a:p>
          <a:p>
            <a:pPr marL="285750" indent="-285750">
              <a:buFont typeface="Arial"/>
              <a:buChar char="•"/>
            </a:pPr>
            <a:r>
              <a:rPr lang="en-US" dirty="0" smtClean="0"/>
              <a:t>Contact administrators of surname projects of your matches to see if you can join</a:t>
            </a:r>
          </a:p>
          <a:p>
            <a:pPr marL="285750" indent="-285750">
              <a:buFont typeface="Arial"/>
              <a:buChar char="•"/>
            </a:pPr>
            <a:r>
              <a:rPr lang="en-US" dirty="0" smtClean="0"/>
              <a:t>Contact administrators of other Jewish projects to see if you can join</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74044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19817</TotalTime>
  <Words>6341</Words>
  <Application>Microsoft Macintosh PowerPoint</Application>
  <PresentationFormat>On-screen Show (4:3)</PresentationFormat>
  <Paragraphs>334</Paragraphs>
  <Slides>23</Slides>
  <Notes>23</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Office Theme</vt:lpstr>
      <vt:lpstr>   Is a Rabbi Hiding in Your Family Tree?   </vt:lpstr>
      <vt:lpstr>Slide 2</vt:lpstr>
      <vt:lpstr>THE “BOTTLENECK” (really more like an hourglass)</vt:lpstr>
      <vt:lpstr>Slide 4</vt:lpstr>
      <vt:lpstr>Slide 5</vt:lpstr>
      <vt:lpstr>Slide 6</vt:lpstr>
      <vt:lpstr>Slide 7</vt:lpstr>
      <vt:lpstr>List of Y-DNA Matches (FTDNA)</vt:lpstr>
      <vt:lpstr>What to Do with the Test Results</vt:lpstr>
      <vt:lpstr>Slide 10</vt:lpstr>
      <vt:lpstr>Slide 11</vt:lpstr>
      <vt:lpstr>SURNAME MISCONCEPTION #1</vt:lpstr>
      <vt:lpstr>SURNAME MISCONCEPTION #2</vt:lpstr>
      <vt:lpstr>SURNAME MISCONCEPTION #3</vt:lpstr>
      <vt:lpstr> Shapiro Y DNA  </vt:lpstr>
      <vt:lpstr>Slide 16</vt:lpstr>
      <vt:lpstr>Slide 17</vt:lpstr>
      <vt:lpstr>DNA Matches Bridging to Paper Trail</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Akaha Janet</dc:creator>
  <cp:lastModifiedBy>Janet Akaha</cp:lastModifiedBy>
  <cp:revision>76</cp:revision>
  <dcterms:created xsi:type="dcterms:W3CDTF">2015-07-22T08:35:40Z</dcterms:created>
  <dcterms:modified xsi:type="dcterms:W3CDTF">2015-07-22T08:40:06Z</dcterms:modified>
</cp:coreProperties>
</file>